
<file path=[Content_Types].xml><?xml version="1.0" encoding="utf-8"?>
<Types xmlns="http://schemas.openxmlformats.org/package/2006/content-types">
  <Default Extension="jpeg" ContentType="image/jpeg"/>
  <Default Extension="JPG" ContentType="image/.jpg"/>
  <Default Extension="vml" ContentType="application/vnd.openxmlformats-officedocument.vmlDrawing"/>
  <Default Extension="bin" ContentType="application/vnd.openxmlformats-officedocument.oleObject"/>
  <Default Extension="gif" ContentType="image/gif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diagrams/colors1.xml" ContentType="application/vnd.openxmlformats-officedocument.drawingml.diagramColors+xml"/>
  <Override PartName="/ppt/diagrams/colors2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data1.xml" ContentType="application/vnd.openxmlformats-officedocument.drawingml.diagramData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rawing1.xml" ContentType="application/vnd.ms-office.drawingml.diagramDrawing+xml"/>
  <Override PartName="/ppt/diagrams/drawing2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layout1.xml" ContentType="application/vnd.openxmlformats-officedocument.drawingml.diagramLayout+xml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3"/>
  </p:notesMasterIdLst>
  <p:sldIdLst>
    <p:sldId id="256" r:id="rId3"/>
    <p:sldId id="257" r:id="rId4"/>
    <p:sldId id="261" r:id="rId5"/>
    <p:sldId id="262" r:id="rId6"/>
    <p:sldId id="263" r:id="rId7"/>
    <p:sldId id="264" r:id="rId8"/>
    <p:sldId id="265" r:id="rId9"/>
    <p:sldId id="266" r:id="rId10"/>
    <p:sldId id="268" r:id="rId11"/>
    <p:sldId id="269" r:id="rId12"/>
    <p:sldId id="267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1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292" r:id="rId34"/>
    <p:sldId id="293" r:id="rId35"/>
    <p:sldId id="294" r:id="rId36"/>
    <p:sldId id="296" r:id="rId37"/>
    <p:sldId id="297" r:id="rId38"/>
    <p:sldId id="299" r:id="rId39"/>
    <p:sldId id="298" r:id="rId40"/>
    <p:sldId id="300" r:id="rId41"/>
    <p:sldId id="295" r:id="rId42"/>
    <p:sldId id="301" r:id="rId43"/>
    <p:sldId id="302" r:id="rId44"/>
    <p:sldId id="303" r:id="rId45"/>
    <p:sldId id="304" r:id="rId46"/>
    <p:sldId id="305" r:id="rId47"/>
    <p:sldId id="306" r:id="rId48"/>
    <p:sldId id="307" r:id="rId49"/>
    <p:sldId id="308" r:id="rId50"/>
    <p:sldId id="309" r:id="rId51"/>
    <p:sldId id="311" r:id="rId52"/>
    <p:sldId id="310" r:id="rId53"/>
    <p:sldId id="312" r:id="rId54"/>
    <p:sldId id="313" r:id="rId55"/>
    <p:sldId id="314" r:id="rId56"/>
    <p:sldId id="315" r:id="rId57"/>
    <p:sldId id="317" r:id="rId58"/>
    <p:sldId id="316" r:id="rId59"/>
    <p:sldId id="318" r:id="rId60"/>
    <p:sldId id="319" r:id="rId61"/>
    <p:sldId id="322" r:id="rId62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18D3AAE0-7626-4E28-991E-4211FF64D9DB}">
          <p14:sldIdLst>
            <p14:sldId id="256"/>
            <p14:sldId id="257"/>
            <p14:sldId id="261"/>
            <p14:sldId id="262"/>
            <p14:sldId id="263"/>
            <p14:sldId id="264"/>
            <p14:sldId id="265"/>
            <p14:sldId id="266"/>
            <p14:sldId id="268"/>
            <p14:sldId id="269"/>
            <p14:sldId id="267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1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6"/>
            <p14:sldId id="297"/>
            <p14:sldId id="299"/>
            <p14:sldId id="298"/>
            <p14:sldId id="300"/>
            <p14:sldId id="295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1"/>
            <p14:sldId id="310"/>
            <p14:sldId id="312"/>
            <p14:sldId id="313"/>
            <p14:sldId id="314"/>
            <p14:sldId id="315"/>
            <p14:sldId id="317"/>
            <p14:sldId id="316"/>
            <p14:sldId id="318"/>
            <p14:sldId id="319"/>
            <p14:sldId id="322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inys" initials="L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C6D7"/>
    <a:srgbClr val="C5C9D9"/>
    <a:srgbClr val="C5D7DB"/>
    <a:srgbClr val="C4DDD3"/>
    <a:srgbClr val="C4DFC4"/>
    <a:srgbClr val="D5E0C4"/>
    <a:srgbClr val="C5D2DA"/>
    <a:srgbClr val="C5DC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6006" autoAdjust="0"/>
    <p:restoredTop sz="95244" autoAdjust="0"/>
  </p:normalViewPr>
  <p:slideViewPr>
    <p:cSldViewPr showGuides="1">
      <p:cViewPr varScale="1">
        <p:scale>
          <a:sx n="89" d="100"/>
          <a:sy n="89" d="100"/>
        </p:scale>
        <p:origin x="1020" y="5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7" Type="http://schemas.openxmlformats.org/officeDocument/2006/relationships/commentAuthors" Target="commentAuthors.xml"/><Relationship Id="rId66" Type="http://schemas.openxmlformats.org/officeDocument/2006/relationships/tableStyles" Target="tableStyles.xml"/><Relationship Id="rId65" Type="http://schemas.openxmlformats.org/officeDocument/2006/relationships/viewProps" Target="viewProps.xml"/><Relationship Id="rId64" Type="http://schemas.openxmlformats.org/officeDocument/2006/relationships/presProps" Target="presProps.xml"/><Relationship Id="rId63" Type="http://schemas.openxmlformats.org/officeDocument/2006/relationships/notesMaster" Target="notesMasters/notesMaster1.xml"/><Relationship Id="rId62" Type="http://schemas.openxmlformats.org/officeDocument/2006/relationships/slide" Target="slides/slide60.xml"/><Relationship Id="rId61" Type="http://schemas.openxmlformats.org/officeDocument/2006/relationships/slide" Target="slides/slide59.xml"/><Relationship Id="rId60" Type="http://schemas.openxmlformats.org/officeDocument/2006/relationships/slide" Target="slides/slide58.xml"/><Relationship Id="rId6" Type="http://schemas.openxmlformats.org/officeDocument/2006/relationships/slide" Target="slides/slide4.xml"/><Relationship Id="rId59" Type="http://schemas.openxmlformats.org/officeDocument/2006/relationships/slide" Target="slides/slide57.xml"/><Relationship Id="rId58" Type="http://schemas.openxmlformats.org/officeDocument/2006/relationships/slide" Target="slides/slide56.xml"/><Relationship Id="rId57" Type="http://schemas.openxmlformats.org/officeDocument/2006/relationships/slide" Target="slides/slide55.xml"/><Relationship Id="rId56" Type="http://schemas.openxmlformats.org/officeDocument/2006/relationships/slide" Target="slides/slide54.xml"/><Relationship Id="rId55" Type="http://schemas.openxmlformats.org/officeDocument/2006/relationships/slide" Target="slides/slide53.xml"/><Relationship Id="rId54" Type="http://schemas.openxmlformats.org/officeDocument/2006/relationships/slide" Target="slides/slide52.xml"/><Relationship Id="rId53" Type="http://schemas.openxmlformats.org/officeDocument/2006/relationships/slide" Target="slides/slide51.xml"/><Relationship Id="rId52" Type="http://schemas.openxmlformats.org/officeDocument/2006/relationships/slide" Target="slides/slide50.xml"/><Relationship Id="rId51" Type="http://schemas.openxmlformats.org/officeDocument/2006/relationships/slide" Target="slides/slide49.xml"/><Relationship Id="rId50" Type="http://schemas.openxmlformats.org/officeDocument/2006/relationships/slide" Target="slides/slide48.xml"/><Relationship Id="rId5" Type="http://schemas.openxmlformats.org/officeDocument/2006/relationships/slide" Target="slides/slide3.xml"/><Relationship Id="rId49" Type="http://schemas.openxmlformats.org/officeDocument/2006/relationships/slide" Target="slides/slide47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FA95E6-20AE-4424-BF2E-085960ACC303}" type="doc">
      <dgm:prSet loTypeId="urn:microsoft.com/office/officeart/2005/8/layout/vList2" loCatId="list" qsTypeId="urn:microsoft.com/office/officeart/2005/8/quickstyle/simple1" qsCatId="simple" csTypeId="urn:microsoft.com/office/officeart/2005/8/colors/colorful1#1" csCatId="colorful" phldr="1"/>
      <dgm:spPr/>
      <dgm:t>
        <a:bodyPr/>
        <a:lstStyle/>
        <a:p>
          <a:endParaRPr lang="zh-CN" altLang="en-US"/>
        </a:p>
      </dgm:t>
    </dgm:pt>
    <dgm:pt modelId="{E416B851-D3E9-4704-ABCF-6A8FB6C1887A}">
      <dgm:prSet phldrT="[文本]" custT="1"/>
      <dgm:spPr>
        <a:solidFill>
          <a:schemeClr val="accent2"/>
        </a:solidFill>
      </dgm:spPr>
      <dgm:t>
        <a:bodyPr/>
        <a:lstStyle/>
        <a:p>
          <a:endParaRPr lang="zh-CN" altLang="en-US" sz="2400" b="1" i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260C1D6-D8C0-4294-ABE8-A60A10B53602}" cxnId="{48BCE1F9-8001-4B65-9A6B-CC2634F14B82}" type="parTrans">
      <dgm:prSet/>
      <dgm:spPr/>
      <dgm:t>
        <a:bodyPr/>
        <a:lstStyle/>
        <a:p>
          <a:endParaRPr lang="zh-CN" altLang="en-US"/>
        </a:p>
      </dgm:t>
    </dgm:pt>
    <dgm:pt modelId="{D50981F3-679B-4CE9-9AA5-41FC05F778CF}" cxnId="{48BCE1F9-8001-4B65-9A6B-CC2634F14B82}" type="sibTrans">
      <dgm:prSet/>
      <dgm:spPr/>
      <dgm:t>
        <a:bodyPr/>
        <a:lstStyle/>
        <a:p>
          <a:endParaRPr lang="zh-CN" altLang="en-US"/>
        </a:p>
      </dgm:t>
    </dgm:pt>
    <dgm:pt modelId="{3D53212D-E5ED-4F46-B906-D9E1C9FD94E9}" type="pres">
      <dgm:prSet presAssocID="{A2FA95E6-20AE-4424-BF2E-085960ACC303}" presName="linear" presStyleCnt="0">
        <dgm:presLayoutVars>
          <dgm:animLvl val="lvl"/>
          <dgm:resizeHandles val="exact"/>
        </dgm:presLayoutVars>
      </dgm:prSet>
      <dgm:spPr/>
    </dgm:pt>
    <dgm:pt modelId="{3D102004-D88D-40DD-8850-F001CB09A20D}" type="pres">
      <dgm:prSet presAssocID="{E416B851-D3E9-4704-ABCF-6A8FB6C1887A}" presName="parentText" presStyleLbl="node1" presStyleIdx="0" presStyleCnt="1" custScaleY="63129" custLinFactNeighborY="-45914">
        <dgm:presLayoutVars>
          <dgm:chMax val="0"/>
          <dgm:bulletEnabled val="1"/>
        </dgm:presLayoutVars>
      </dgm:prSet>
      <dgm:spPr/>
    </dgm:pt>
  </dgm:ptLst>
  <dgm:cxnLst>
    <dgm:cxn modelId="{37E602A7-1000-4240-88D3-7EF930B9D8C0}" type="presOf" srcId="{A2FA95E6-20AE-4424-BF2E-085960ACC303}" destId="{3D53212D-E5ED-4F46-B906-D9E1C9FD94E9}" srcOrd="0" destOrd="0" presId="urn:microsoft.com/office/officeart/2005/8/layout/vList2"/>
    <dgm:cxn modelId="{334B77CF-EB93-4987-9C9A-7B5861A8E449}" type="presOf" srcId="{E416B851-D3E9-4704-ABCF-6A8FB6C1887A}" destId="{3D102004-D88D-40DD-8850-F001CB09A20D}" srcOrd="0" destOrd="0" presId="urn:microsoft.com/office/officeart/2005/8/layout/vList2"/>
    <dgm:cxn modelId="{48BCE1F9-8001-4B65-9A6B-CC2634F14B82}" srcId="{A2FA95E6-20AE-4424-BF2E-085960ACC303}" destId="{E416B851-D3E9-4704-ABCF-6A8FB6C1887A}" srcOrd="0" destOrd="0" parTransId="{0260C1D6-D8C0-4294-ABE8-A60A10B53602}" sibTransId="{D50981F3-679B-4CE9-9AA5-41FC05F778CF}"/>
    <dgm:cxn modelId="{95C31D69-7FEE-4B1B-AD4E-C6EF64223E85}" type="presParOf" srcId="{3D53212D-E5ED-4F46-B906-D9E1C9FD94E9}" destId="{3D102004-D88D-40DD-8850-F001CB09A20D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2FA95E6-20AE-4424-BF2E-085960ACC303}" type="doc">
      <dgm:prSet loTypeId="urn:microsoft.com/office/officeart/2005/8/layout/vList2" loCatId="list" qsTypeId="urn:microsoft.com/office/officeart/2005/8/quickstyle/simple1" qsCatId="simple" csTypeId="urn:microsoft.com/office/officeart/2005/8/colors/colorful1#1" csCatId="colorful" phldr="1"/>
      <dgm:spPr/>
      <dgm:t>
        <a:bodyPr/>
        <a:lstStyle/>
        <a:p>
          <a:endParaRPr lang="zh-CN" altLang="en-US"/>
        </a:p>
      </dgm:t>
    </dgm:pt>
    <dgm:pt modelId="{E416B851-D3E9-4704-ABCF-6A8FB6C1887A}">
      <dgm:prSet phldrT="[文本]" custT="1"/>
      <dgm:spPr>
        <a:solidFill>
          <a:schemeClr val="accent2"/>
        </a:solidFill>
      </dgm:spPr>
      <dgm:t>
        <a:bodyPr/>
        <a:lstStyle/>
        <a:p>
          <a:endParaRPr lang="zh-CN" altLang="en-US" sz="2400" b="1" i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260C1D6-D8C0-4294-ABE8-A60A10B53602}" cxnId="{48BCE1F9-8001-4B65-9A6B-CC2634F14B82}" type="parTrans">
      <dgm:prSet/>
      <dgm:spPr/>
      <dgm:t>
        <a:bodyPr/>
        <a:lstStyle/>
        <a:p>
          <a:endParaRPr lang="zh-CN" altLang="en-US"/>
        </a:p>
      </dgm:t>
    </dgm:pt>
    <dgm:pt modelId="{D50981F3-679B-4CE9-9AA5-41FC05F778CF}" cxnId="{48BCE1F9-8001-4B65-9A6B-CC2634F14B82}" type="sibTrans">
      <dgm:prSet/>
      <dgm:spPr/>
      <dgm:t>
        <a:bodyPr/>
        <a:lstStyle/>
        <a:p>
          <a:endParaRPr lang="zh-CN" altLang="en-US"/>
        </a:p>
      </dgm:t>
    </dgm:pt>
    <dgm:pt modelId="{3D53212D-E5ED-4F46-B906-D9E1C9FD94E9}" type="pres">
      <dgm:prSet presAssocID="{A2FA95E6-20AE-4424-BF2E-085960ACC303}" presName="linear" presStyleCnt="0">
        <dgm:presLayoutVars>
          <dgm:animLvl val="lvl"/>
          <dgm:resizeHandles val="exact"/>
        </dgm:presLayoutVars>
      </dgm:prSet>
      <dgm:spPr/>
    </dgm:pt>
    <dgm:pt modelId="{3D102004-D88D-40DD-8850-F001CB09A20D}" type="pres">
      <dgm:prSet presAssocID="{E416B851-D3E9-4704-ABCF-6A8FB6C1887A}" presName="parentText" presStyleLbl="node1" presStyleIdx="0" presStyleCnt="1" custScaleY="63129" custLinFactNeighborY="-45914">
        <dgm:presLayoutVars>
          <dgm:chMax val="0"/>
          <dgm:bulletEnabled val="1"/>
        </dgm:presLayoutVars>
      </dgm:prSet>
      <dgm:spPr/>
    </dgm:pt>
  </dgm:ptLst>
  <dgm:cxnLst>
    <dgm:cxn modelId="{37E602A7-1000-4240-88D3-7EF930B9D8C0}" type="presOf" srcId="{A2FA95E6-20AE-4424-BF2E-085960ACC303}" destId="{3D53212D-E5ED-4F46-B906-D9E1C9FD94E9}" srcOrd="0" destOrd="0" presId="urn:microsoft.com/office/officeart/2005/8/layout/vList2"/>
    <dgm:cxn modelId="{334B77CF-EB93-4987-9C9A-7B5861A8E449}" type="presOf" srcId="{E416B851-D3E9-4704-ABCF-6A8FB6C1887A}" destId="{3D102004-D88D-40DD-8850-F001CB09A20D}" srcOrd="0" destOrd="0" presId="urn:microsoft.com/office/officeart/2005/8/layout/vList2"/>
    <dgm:cxn modelId="{48BCE1F9-8001-4B65-9A6B-CC2634F14B82}" srcId="{A2FA95E6-20AE-4424-BF2E-085960ACC303}" destId="{E416B851-D3E9-4704-ABCF-6A8FB6C1887A}" srcOrd="0" destOrd="0" parTransId="{0260C1D6-D8C0-4294-ABE8-A60A10B53602}" sibTransId="{D50981F3-679B-4CE9-9AA5-41FC05F778CF}"/>
    <dgm:cxn modelId="{95C31D69-7FEE-4B1B-AD4E-C6EF64223E85}" type="presParOf" srcId="{3D53212D-E5ED-4F46-B906-D9E1C9FD94E9}" destId="{3D102004-D88D-40DD-8850-F001CB09A20D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2FA95E6-20AE-4424-BF2E-085960ACC303}" type="doc">
      <dgm:prSet loTypeId="urn:microsoft.com/office/officeart/2005/8/layout/vList2" loCatId="list" qsTypeId="urn:microsoft.com/office/officeart/2005/8/quickstyle/simple1" qsCatId="simple" csTypeId="urn:microsoft.com/office/officeart/2005/8/colors/colorful1#1" csCatId="colorful" phldr="1"/>
      <dgm:spPr/>
      <dgm:t>
        <a:bodyPr/>
        <a:lstStyle/>
        <a:p>
          <a:endParaRPr lang="zh-CN" altLang="en-US"/>
        </a:p>
      </dgm:t>
    </dgm:pt>
    <dgm:pt modelId="{E416B851-D3E9-4704-ABCF-6A8FB6C1887A}">
      <dgm:prSet phldrT="[文本]" custT="1"/>
      <dgm:spPr>
        <a:solidFill>
          <a:schemeClr val="accent2"/>
        </a:solidFill>
      </dgm:spPr>
      <dgm:t>
        <a:bodyPr/>
        <a:lstStyle/>
        <a:p>
          <a:endParaRPr lang="zh-CN" altLang="en-US" sz="2400" b="1" i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260C1D6-D8C0-4294-ABE8-A60A10B53602}" cxnId="{48BCE1F9-8001-4B65-9A6B-CC2634F14B82}" type="parTrans">
      <dgm:prSet/>
      <dgm:spPr/>
      <dgm:t>
        <a:bodyPr/>
        <a:lstStyle/>
        <a:p>
          <a:endParaRPr lang="zh-CN" altLang="en-US"/>
        </a:p>
      </dgm:t>
    </dgm:pt>
    <dgm:pt modelId="{D50981F3-679B-4CE9-9AA5-41FC05F778CF}" cxnId="{48BCE1F9-8001-4B65-9A6B-CC2634F14B82}" type="sibTrans">
      <dgm:prSet/>
      <dgm:spPr/>
      <dgm:t>
        <a:bodyPr/>
        <a:lstStyle/>
        <a:p>
          <a:endParaRPr lang="zh-CN" altLang="en-US"/>
        </a:p>
      </dgm:t>
    </dgm:pt>
    <dgm:pt modelId="{3D53212D-E5ED-4F46-B906-D9E1C9FD94E9}" type="pres">
      <dgm:prSet presAssocID="{A2FA95E6-20AE-4424-BF2E-085960ACC303}" presName="linear" presStyleCnt="0">
        <dgm:presLayoutVars>
          <dgm:animLvl val="lvl"/>
          <dgm:resizeHandles val="exact"/>
        </dgm:presLayoutVars>
      </dgm:prSet>
      <dgm:spPr/>
    </dgm:pt>
    <dgm:pt modelId="{3D102004-D88D-40DD-8850-F001CB09A20D}" type="pres">
      <dgm:prSet presAssocID="{E416B851-D3E9-4704-ABCF-6A8FB6C1887A}" presName="parentText" presStyleLbl="node1" presStyleIdx="0" presStyleCnt="1" custScaleY="63129" custLinFactNeighborY="-45914">
        <dgm:presLayoutVars>
          <dgm:chMax val="0"/>
          <dgm:bulletEnabled val="1"/>
        </dgm:presLayoutVars>
      </dgm:prSet>
      <dgm:spPr/>
    </dgm:pt>
  </dgm:ptLst>
  <dgm:cxnLst>
    <dgm:cxn modelId="{37E602A7-1000-4240-88D3-7EF930B9D8C0}" type="presOf" srcId="{A2FA95E6-20AE-4424-BF2E-085960ACC303}" destId="{3D53212D-E5ED-4F46-B906-D9E1C9FD94E9}" srcOrd="0" destOrd="0" presId="urn:microsoft.com/office/officeart/2005/8/layout/vList2"/>
    <dgm:cxn modelId="{334B77CF-EB93-4987-9C9A-7B5861A8E449}" type="presOf" srcId="{E416B851-D3E9-4704-ABCF-6A8FB6C1887A}" destId="{3D102004-D88D-40DD-8850-F001CB09A20D}" srcOrd="0" destOrd="0" presId="urn:microsoft.com/office/officeart/2005/8/layout/vList2"/>
    <dgm:cxn modelId="{48BCE1F9-8001-4B65-9A6B-CC2634F14B82}" srcId="{A2FA95E6-20AE-4424-BF2E-085960ACC303}" destId="{E416B851-D3E9-4704-ABCF-6A8FB6C1887A}" srcOrd="0" destOrd="0" parTransId="{0260C1D6-D8C0-4294-ABE8-A60A10B53602}" sibTransId="{D50981F3-679B-4CE9-9AA5-41FC05F778CF}"/>
    <dgm:cxn modelId="{95C31D69-7FEE-4B1B-AD4E-C6EF64223E85}" type="presParOf" srcId="{3D53212D-E5ED-4F46-B906-D9E1C9FD94E9}" destId="{3D102004-D88D-40DD-8850-F001CB09A20D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2FA95E6-20AE-4424-BF2E-085960ACC303}" type="doc">
      <dgm:prSet loTypeId="urn:microsoft.com/office/officeart/2005/8/layout/vList2" loCatId="list" qsTypeId="urn:microsoft.com/office/officeart/2005/8/quickstyle/simple1" qsCatId="simple" csTypeId="urn:microsoft.com/office/officeart/2005/8/colors/colorful1#1" csCatId="colorful" phldr="1"/>
      <dgm:spPr/>
      <dgm:t>
        <a:bodyPr/>
        <a:lstStyle/>
        <a:p>
          <a:endParaRPr lang="zh-CN" altLang="en-US"/>
        </a:p>
      </dgm:t>
    </dgm:pt>
    <dgm:pt modelId="{E416B851-D3E9-4704-ABCF-6A8FB6C1887A}">
      <dgm:prSet phldrT="[文本]" custT="1"/>
      <dgm:spPr>
        <a:solidFill>
          <a:schemeClr val="accent2"/>
        </a:solidFill>
      </dgm:spPr>
      <dgm:t>
        <a:bodyPr/>
        <a:lstStyle/>
        <a:p>
          <a:endParaRPr lang="zh-CN" altLang="en-US" sz="2400" b="1" i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260C1D6-D8C0-4294-ABE8-A60A10B53602}" cxnId="{48BCE1F9-8001-4B65-9A6B-CC2634F14B82}" type="parTrans">
      <dgm:prSet/>
      <dgm:spPr/>
      <dgm:t>
        <a:bodyPr/>
        <a:lstStyle/>
        <a:p>
          <a:endParaRPr lang="zh-CN" altLang="en-US"/>
        </a:p>
      </dgm:t>
    </dgm:pt>
    <dgm:pt modelId="{D50981F3-679B-4CE9-9AA5-41FC05F778CF}" cxnId="{48BCE1F9-8001-4B65-9A6B-CC2634F14B82}" type="sibTrans">
      <dgm:prSet/>
      <dgm:spPr/>
      <dgm:t>
        <a:bodyPr/>
        <a:lstStyle/>
        <a:p>
          <a:endParaRPr lang="zh-CN" altLang="en-US"/>
        </a:p>
      </dgm:t>
    </dgm:pt>
    <dgm:pt modelId="{3D53212D-E5ED-4F46-B906-D9E1C9FD94E9}" type="pres">
      <dgm:prSet presAssocID="{A2FA95E6-20AE-4424-BF2E-085960ACC303}" presName="linear" presStyleCnt="0">
        <dgm:presLayoutVars>
          <dgm:animLvl val="lvl"/>
          <dgm:resizeHandles val="exact"/>
        </dgm:presLayoutVars>
      </dgm:prSet>
      <dgm:spPr/>
    </dgm:pt>
    <dgm:pt modelId="{3D102004-D88D-40DD-8850-F001CB09A20D}" type="pres">
      <dgm:prSet presAssocID="{E416B851-D3E9-4704-ABCF-6A8FB6C1887A}" presName="parentText" presStyleLbl="node1" presStyleIdx="0" presStyleCnt="1" custScaleY="63129" custLinFactNeighborY="-45914">
        <dgm:presLayoutVars>
          <dgm:chMax val="0"/>
          <dgm:bulletEnabled val="1"/>
        </dgm:presLayoutVars>
      </dgm:prSet>
      <dgm:spPr/>
    </dgm:pt>
  </dgm:ptLst>
  <dgm:cxnLst>
    <dgm:cxn modelId="{37E602A7-1000-4240-88D3-7EF930B9D8C0}" type="presOf" srcId="{A2FA95E6-20AE-4424-BF2E-085960ACC303}" destId="{3D53212D-E5ED-4F46-B906-D9E1C9FD94E9}" srcOrd="0" destOrd="0" presId="urn:microsoft.com/office/officeart/2005/8/layout/vList2"/>
    <dgm:cxn modelId="{334B77CF-EB93-4987-9C9A-7B5861A8E449}" type="presOf" srcId="{E416B851-D3E9-4704-ABCF-6A8FB6C1887A}" destId="{3D102004-D88D-40DD-8850-F001CB09A20D}" srcOrd="0" destOrd="0" presId="urn:microsoft.com/office/officeart/2005/8/layout/vList2"/>
    <dgm:cxn modelId="{48BCE1F9-8001-4B65-9A6B-CC2634F14B82}" srcId="{A2FA95E6-20AE-4424-BF2E-085960ACC303}" destId="{E416B851-D3E9-4704-ABCF-6A8FB6C1887A}" srcOrd="0" destOrd="0" parTransId="{0260C1D6-D8C0-4294-ABE8-A60A10B53602}" sibTransId="{D50981F3-679B-4CE9-9AA5-41FC05F778CF}"/>
    <dgm:cxn modelId="{95C31D69-7FEE-4B1B-AD4E-C6EF64223E85}" type="presParOf" srcId="{3D53212D-E5ED-4F46-B906-D9E1C9FD94E9}" destId="{3D102004-D88D-40DD-8850-F001CB09A20D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2FA95E6-20AE-4424-BF2E-085960ACC303}" type="doc">
      <dgm:prSet loTypeId="urn:microsoft.com/office/officeart/2005/8/layout/vList2" loCatId="list" qsTypeId="urn:microsoft.com/office/officeart/2005/8/quickstyle/simple1" qsCatId="simple" csTypeId="urn:microsoft.com/office/officeart/2005/8/colors/colorful1#1" csCatId="colorful" phldr="1"/>
      <dgm:spPr/>
      <dgm:t>
        <a:bodyPr/>
        <a:lstStyle/>
        <a:p>
          <a:endParaRPr lang="zh-CN" altLang="en-US"/>
        </a:p>
      </dgm:t>
    </dgm:pt>
    <dgm:pt modelId="{E416B851-D3E9-4704-ABCF-6A8FB6C1887A}">
      <dgm:prSet phldrT="[文本]" custT="1"/>
      <dgm:spPr>
        <a:solidFill>
          <a:schemeClr val="accent2"/>
        </a:solidFill>
      </dgm:spPr>
      <dgm:t>
        <a:bodyPr/>
        <a:lstStyle/>
        <a:p>
          <a:endParaRPr lang="zh-CN" altLang="en-US" sz="2400" b="1" i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260C1D6-D8C0-4294-ABE8-A60A10B53602}" cxnId="{48BCE1F9-8001-4B65-9A6B-CC2634F14B82}" type="parTrans">
      <dgm:prSet/>
      <dgm:spPr/>
      <dgm:t>
        <a:bodyPr/>
        <a:lstStyle/>
        <a:p>
          <a:endParaRPr lang="zh-CN" altLang="en-US"/>
        </a:p>
      </dgm:t>
    </dgm:pt>
    <dgm:pt modelId="{D50981F3-679B-4CE9-9AA5-41FC05F778CF}" cxnId="{48BCE1F9-8001-4B65-9A6B-CC2634F14B82}" type="sibTrans">
      <dgm:prSet/>
      <dgm:spPr/>
      <dgm:t>
        <a:bodyPr/>
        <a:lstStyle/>
        <a:p>
          <a:endParaRPr lang="zh-CN" altLang="en-US"/>
        </a:p>
      </dgm:t>
    </dgm:pt>
    <dgm:pt modelId="{3D53212D-E5ED-4F46-B906-D9E1C9FD94E9}" type="pres">
      <dgm:prSet presAssocID="{A2FA95E6-20AE-4424-BF2E-085960ACC303}" presName="linear" presStyleCnt="0">
        <dgm:presLayoutVars>
          <dgm:animLvl val="lvl"/>
          <dgm:resizeHandles val="exact"/>
        </dgm:presLayoutVars>
      </dgm:prSet>
      <dgm:spPr/>
    </dgm:pt>
    <dgm:pt modelId="{3D102004-D88D-40DD-8850-F001CB09A20D}" type="pres">
      <dgm:prSet presAssocID="{E416B851-D3E9-4704-ABCF-6A8FB6C1887A}" presName="parentText" presStyleLbl="node1" presStyleIdx="0" presStyleCnt="1" custScaleY="63129" custLinFactNeighborY="-45914">
        <dgm:presLayoutVars>
          <dgm:chMax val="0"/>
          <dgm:bulletEnabled val="1"/>
        </dgm:presLayoutVars>
      </dgm:prSet>
      <dgm:spPr/>
    </dgm:pt>
  </dgm:ptLst>
  <dgm:cxnLst>
    <dgm:cxn modelId="{37E602A7-1000-4240-88D3-7EF930B9D8C0}" type="presOf" srcId="{A2FA95E6-20AE-4424-BF2E-085960ACC303}" destId="{3D53212D-E5ED-4F46-B906-D9E1C9FD94E9}" srcOrd="0" destOrd="0" presId="urn:microsoft.com/office/officeart/2005/8/layout/vList2"/>
    <dgm:cxn modelId="{334B77CF-EB93-4987-9C9A-7B5861A8E449}" type="presOf" srcId="{E416B851-D3E9-4704-ABCF-6A8FB6C1887A}" destId="{3D102004-D88D-40DD-8850-F001CB09A20D}" srcOrd="0" destOrd="0" presId="urn:microsoft.com/office/officeart/2005/8/layout/vList2"/>
    <dgm:cxn modelId="{48BCE1F9-8001-4B65-9A6B-CC2634F14B82}" srcId="{A2FA95E6-20AE-4424-BF2E-085960ACC303}" destId="{E416B851-D3E9-4704-ABCF-6A8FB6C1887A}" srcOrd="0" destOrd="0" parTransId="{0260C1D6-D8C0-4294-ABE8-A60A10B53602}" sibTransId="{D50981F3-679B-4CE9-9AA5-41FC05F778CF}"/>
    <dgm:cxn modelId="{95C31D69-7FEE-4B1B-AD4E-C6EF64223E85}" type="presParOf" srcId="{3D53212D-E5ED-4F46-B906-D9E1C9FD94E9}" destId="{3D102004-D88D-40DD-8850-F001CB09A20D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A2FA95E6-20AE-4424-BF2E-085960ACC303}" type="doc">
      <dgm:prSet loTypeId="urn:microsoft.com/office/officeart/2005/8/layout/vList2" loCatId="list" qsTypeId="urn:microsoft.com/office/officeart/2005/8/quickstyle/simple1" qsCatId="simple" csTypeId="urn:microsoft.com/office/officeart/2005/8/colors/colorful1#1" csCatId="colorful" phldr="1"/>
      <dgm:spPr/>
      <dgm:t>
        <a:bodyPr/>
        <a:lstStyle/>
        <a:p>
          <a:endParaRPr lang="zh-CN" altLang="en-US"/>
        </a:p>
      </dgm:t>
    </dgm:pt>
    <dgm:pt modelId="{E416B851-D3E9-4704-ABCF-6A8FB6C1887A}">
      <dgm:prSet phldrT="[文本]" custT="1"/>
      <dgm:spPr>
        <a:solidFill>
          <a:schemeClr val="accent2"/>
        </a:solidFill>
      </dgm:spPr>
      <dgm:t>
        <a:bodyPr/>
        <a:lstStyle/>
        <a:p>
          <a:endParaRPr lang="zh-CN" altLang="en-US" sz="2400" b="1" i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260C1D6-D8C0-4294-ABE8-A60A10B53602}" cxnId="{48BCE1F9-8001-4B65-9A6B-CC2634F14B82}" type="parTrans">
      <dgm:prSet/>
      <dgm:spPr/>
      <dgm:t>
        <a:bodyPr/>
        <a:lstStyle/>
        <a:p>
          <a:endParaRPr lang="zh-CN" altLang="en-US"/>
        </a:p>
      </dgm:t>
    </dgm:pt>
    <dgm:pt modelId="{D50981F3-679B-4CE9-9AA5-41FC05F778CF}" cxnId="{48BCE1F9-8001-4B65-9A6B-CC2634F14B82}" type="sibTrans">
      <dgm:prSet/>
      <dgm:spPr/>
      <dgm:t>
        <a:bodyPr/>
        <a:lstStyle/>
        <a:p>
          <a:endParaRPr lang="zh-CN" altLang="en-US"/>
        </a:p>
      </dgm:t>
    </dgm:pt>
    <dgm:pt modelId="{3D53212D-E5ED-4F46-B906-D9E1C9FD94E9}" type="pres">
      <dgm:prSet presAssocID="{A2FA95E6-20AE-4424-BF2E-085960ACC303}" presName="linear" presStyleCnt="0">
        <dgm:presLayoutVars>
          <dgm:animLvl val="lvl"/>
          <dgm:resizeHandles val="exact"/>
        </dgm:presLayoutVars>
      </dgm:prSet>
      <dgm:spPr/>
    </dgm:pt>
    <dgm:pt modelId="{3D102004-D88D-40DD-8850-F001CB09A20D}" type="pres">
      <dgm:prSet presAssocID="{E416B851-D3E9-4704-ABCF-6A8FB6C1887A}" presName="parentText" presStyleLbl="node1" presStyleIdx="0" presStyleCnt="1" custScaleY="63129" custLinFactNeighborY="-45914">
        <dgm:presLayoutVars>
          <dgm:chMax val="0"/>
          <dgm:bulletEnabled val="1"/>
        </dgm:presLayoutVars>
      </dgm:prSet>
      <dgm:spPr/>
    </dgm:pt>
  </dgm:ptLst>
  <dgm:cxnLst>
    <dgm:cxn modelId="{37E602A7-1000-4240-88D3-7EF930B9D8C0}" type="presOf" srcId="{A2FA95E6-20AE-4424-BF2E-085960ACC303}" destId="{3D53212D-E5ED-4F46-B906-D9E1C9FD94E9}" srcOrd="0" destOrd="0" presId="urn:microsoft.com/office/officeart/2005/8/layout/vList2"/>
    <dgm:cxn modelId="{334B77CF-EB93-4987-9C9A-7B5861A8E449}" type="presOf" srcId="{E416B851-D3E9-4704-ABCF-6A8FB6C1887A}" destId="{3D102004-D88D-40DD-8850-F001CB09A20D}" srcOrd="0" destOrd="0" presId="urn:microsoft.com/office/officeart/2005/8/layout/vList2"/>
    <dgm:cxn modelId="{48BCE1F9-8001-4B65-9A6B-CC2634F14B82}" srcId="{A2FA95E6-20AE-4424-BF2E-085960ACC303}" destId="{E416B851-D3E9-4704-ABCF-6A8FB6C1887A}" srcOrd="0" destOrd="0" parTransId="{0260C1D6-D8C0-4294-ABE8-A60A10B53602}" sibTransId="{D50981F3-679B-4CE9-9AA5-41FC05F778CF}"/>
    <dgm:cxn modelId="{95C31D69-7FEE-4B1B-AD4E-C6EF64223E85}" type="presParOf" srcId="{3D53212D-E5ED-4F46-B906-D9E1C9FD94E9}" destId="{3D102004-D88D-40DD-8850-F001CB09A20D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8429684" cy="1000132"/>
        <a:chOff x="0" y="0"/>
        <a:chExt cx="8429684" cy="1000132"/>
      </a:xfrm>
    </dsp:grpSpPr>
    <dsp:sp modelId="{3D102004-D88D-40DD-8850-F001CB09A20D}">
      <dsp:nvSpPr>
        <dsp:cNvPr id="3" name="圆角矩形 2"/>
        <dsp:cNvSpPr/>
      </dsp:nvSpPr>
      <dsp:spPr bwMode="white">
        <a:xfrm>
          <a:off x="0" y="0"/>
          <a:ext cx="8429684" cy="768154"/>
        </a:xfrm>
        <a:prstGeom prst="roundRect">
          <a:avLst/>
        </a:prstGeom>
        <a:solidFill>
          <a:schemeClr val="accent2"/>
        </a:solidFill>
      </dsp:spPr>
      <dsp:style>
        <a:lnRef idx="2">
          <a:schemeClr val="lt1"/>
        </a:lnRef>
        <a:fillRef idx="1">
          <a:schemeClr val="accent2"/>
        </a:fillRef>
        <a:effectRef idx="0">
          <a:scrgbClr r="0" g="0" b="0"/>
        </a:effectRef>
        <a:fontRef idx="minor">
          <a:schemeClr val="lt1"/>
        </a:fontRef>
      </dsp:style>
      <dsp:txBody>
        <a:bodyPr lIns="247650" tIns="247650" rIns="247650" bIns="247650" anchor="ctr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 sz="2400" b="1" i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0" y="0"/>
        <a:ext cx="8429684" cy="7681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8429684" cy="1000132"/>
        <a:chOff x="0" y="0"/>
        <a:chExt cx="8429684" cy="1000132"/>
      </a:xfrm>
    </dsp:grpSpPr>
    <dsp:sp modelId="{3D102004-D88D-40DD-8850-F001CB09A20D}">
      <dsp:nvSpPr>
        <dsp:cNvPr id="3" name="圆角矩形 2"/>
        <dsp:cNvSpPr/>
      </dsp:nvSpPr>
      <dsp:spPr bwMode="white">
        <a:xfrm>
          <a:off x="0" y="0"/>
          <a:ext cx="8429684" cy="768154"/>
        </a:xfrm>
        <a:prstGeom prst="roundRect">
          <a:avLst/>
        </a:prstGeom>
        <a:solidFill>
          <a:schemeClr val="accent2"/>
        </a:solidFill>
      </dsp:spPr>
      <dsp:style>
        <a:lnRef idx="2">
          <a:schemeClr val="lt1"/>
        </a:lnRef>
        <a:fillRef idx="1">
          <a:schemeClr val="accent2"/>
        </a:fillRef>
        <a:effectRef idx="0">
          <a:scrgbClr r="0" g="0" b="0"/>
        </a:effectRef>
        <a:fontRef idx="minor">
          <a:schemeClr val="lt1"/>
        </a:fontRef>
      </dsp:style>
      <dsp:txBody>
        <a:bodyPr lIns="247650" tIns="247650" rIns="247650" bIns="247650" anchor="ctr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 sz="2400" b="1" i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0" y="0"/>
        <a:ext cx="8429684" cy="76815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8429684" cy="1000132"/>
        <a:chOff x="0" y="0"/>
        <a:chExt cx="8429684" cy="1000132"/>
      </a:xfrm>
    </dsp:grpSpPr>
    <dsp:sp modelId="{3D102004-D88D-40DD-8850-F001CB09A20D}">
      <dsp:nvSpPr>
        <dsp:cNvPr id="3" name="圆角矩形 2"/>
        <dsp:cNvSpPr/>
      </dsp:nvSpPr>
      <dsp:spPr bwMode="white">
        <a:xfrm>
          <a:off x="0" y="0"/>
          <a:ext cx="8429684" cy="768154"/>
        </a:xfrm>
        <a:prstGeom prst="roundRect">
          <a:avLst/>
        </a:prstGeom>
        <a:solidFill>
          <a:schemeClr val="accent2"/>
        </a:solidFill>
      </dsp:spPr>
      <dsp:style>
        <a:lnRef idx="2">
          <a:schemeClr val="lt1"/>
        </a:lnRef>
        <a:fillRef idx="1">
          <a:schemeClr val="accent2"/>
        </a:fillRef>
        <a:effectRef idx="0">
          <a:scrgbClr r="0" g="0" b="0"/>
        </a:effectRef>
        <a:fontRef idx="minor">
          <a:schemeClr val="lt1"/>
        </a:fontRef>
      </dsp:style>
      <dsp:txBody>
        <a:bodyPr lIns="247650" tIns="247650" rIns="247650" bIns="247650" anchor="ctr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 sz="2400" b="1" i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0" y="0"/>
        <a:ext cx="8429684" cy="76815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8429684" cy="1000132"/>
        <a:chOff x="0" y="0"/>
        <a:chExt cx="8429684" cy="1000132"/>
      </a:xfrm>
    </dsp:grpSpPr>
    <dsp:sp modelId="{3D102004-D88D-40DD-8850-F001CB09A20D}">
      <dsp:nvSpPr>
        <dsp:cNvPr id="3" name="圆角矩形 2"/>
        <dsp:cNvSpPr/>
      </dsp:nvSpPr>
      <dsp:spPr bwMode="white">
        <a:xfrm>
          <a:off x="0" y="0"/>
          <a:ext cx="8429684" cy="768154"/>
        </a:xfrm>
        <a:prstGeom prst="roundRect">
          <a:avLst/>
        </a:prstGeom>
        <a:solidFill>
          <a:schemeClr val="accent2"/>
        </a:solidFill>
      </dsp:spPr>
      <dsp:style>
        <a:lnRef idx="2">
          <a:schemeClr val="lt1"/>
        </a:lnRef>
        <a:fillRef idx="1">
          <a:schemeClr val="accent2"/>
        </a:fillRef>
        <a:effectRef idx="0">
          <a:scrgbClr r="0" g="0" b="0"/>
        </a:effectRef>
        <a:fontRef idx="minor">
          <a:schemeClr val="lt1"/>
        </a:fontRef>
      </dsp:style>
      <dsp:txBody>
        <a:bodyPr lIns="247650" tIns="247650" rIns="247650" bIns="247650" anchor="ctr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 sz="2400" b="1" i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0" y="0"/>
        <a:ext cx="8429684" cy="76815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8429684" cy="1000132"/>
        <a:chOff x="0" y="0"/>
        <a:chExt cx="8429684" cy="1000132"/>
      </a:xfrm>
    </dsp:grpSpPr>
    <dsp:sp modelId="{3D102004-D88D-40DD-8850-F001CB09A20D}">
      <dsp:nvSpPr>
        <dsp:cNvPr id="3" name="圆角矩形 2"/>
        <dsp:cNvSpPr/>
      </dsp:nvSpPr>
      <dsp:spPr bwMode="white">
        <a:xfrm>
          <a:off x="0" y="0"/>
          <a:ext cx="8429684" cy="768154"/>
        </a:xfrm>
        <a:prstGeom prst="roundRect">
          <a:avLst/>
        </a:prstGeom>
        <a:solidFill>
          <a:schemeClr val="accent2"/>
        </a:solidFill>
      </dsp:spPr>
      <dsp:style>
        <a:lnRef idx="2">
          <a:schemeClr val="lt1"/>
        </a:lnRef>
        <a:fillRef idx="1">
          <a:schemeClr val="accent2"/>
        </a:fillRef>
        <a:effectRef idx="0">
          <a:scrgbClr r="0" g="0" b="0"/>
        </a:effectRef>
        <a:fontRef idx="minor">
          <a:schemeClr val="lt1"/>
        </a:fontRef>
      </dsp:style>
      <dsp:txBody>
        <a:bodyPr lIns="247650" tIns="247650" rIns="247650" bIns="247650" anchor="ctr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 sz="2400" b="1" i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0" y="0"/>
        <a:ext cx="8429684" cy="76815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组合 1"/>
      <dsp:cNvGrpSpPr/>
    </dsp:nvGrpSpPr>
    <dsp:grpSpPr>
      <a:xfrm>
        <a:off x="0" y="0"/>
        <a:ext cx="8429684" cy="1000132"/>
        <a:chOff x="0" y="0"/>
        <a:chExt cx="8429684" cy="1000132"/>
      </a:xfrm>
    </dsp:grpSpPr>
    <dsp:sp modelId="{3D102004-D88D-40DD-8850-F001CB09A20D}">
      <dsp:nvSpPr>
        <dsp:cNvPr id="3" name="圆角矩形 2"/>
        <dsp:cNvSpPr/>
      </dsp:nvSpPr>
      <dsp:spPr bwMode="white">
        <a:xfrm>
          <a:off x="0" y="0"/>
          <a:ext cx="8429684" cy="768154"/>
        </a:xfrm>
        <a:prstGeom prst="roundRect">
          <a:avLst/>
        </a:prstGeom>
        <a:solidFill>
          <a:schemeClr val="accent2"/>
        </a:solidFill>
      </dsp:spPr>
      <dsp:style>
        <a:lnRef idx="2">
          <a:schemeClr val="lt1"/>
        </a:lnRef>
        <a:fillRef idx="1">
          <a:schemeClr val="accent2"/>
        </a:fillRef>
        <a:effectRef idx="0">
          <a:scrgbClr r="0" g="0" b="0"/>
        </a:effectRef>
        <a:fontRef idx="minor">
          <a:schemeClr val="lt1"/>
        </a:fontRef>
      </dsp:style>
      <dsp:txBody>
        <a:bodyPr lIns="247650" tIns="247650" rIns="247650" bIns="247650" anchor="ctr"/>
        <a:lstStyle>
          <a:lvl1pPr algn="l">
            <a:defRPr sz="6500"/>
          </a:lvl1pPr>
          <a:lvl2pPr marL="285750" indent="-285750" algn="l">
            <a:defRPr sz="5000"/>
          </a:lvl2pPr>
          <a:lvl3pPr marL="571500" indent="-285750" algn="l">
            <a:defRPr sz="5000"/>
          </a:lvl3pPr>
          <a:lvl4pPr marL="857250" indent="-285750" algn="l">
            <a:defRPr sz="5000"/>
          </a:lvl4pPr>
          <a:lvl5pPr marL="1143000" indent="-285750" algn="l">
            <a:defRPr sz="5000"/>
          </a:lvl5pPr>
          <a:lvl6pPr marL="1428750" indent="-285750" algn="l">
            <a:defRPr sz="5000"/>
          </a:lvl6pPr>
          <a:lvl7pPr marL="1714500" indent="-285750" algn="l">
            <a:defRPr sz="5000"/>
          </a:lvl7pPr>
          <a:lvl8pPr marL="2000250" indent="-285750" algn="l">
            <a:defRPr sz="5000"/>
          </a:lvl8pPr>
          <a:lvl9pPr marL="2286000" indent="-285750" algn="l">
            <a:defRPr sz="50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zh-CN" altLang="en-US" sz="2400" b="1" i="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0" y="0"/>
        <a:ext cx="8429684" cy="7681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>
</file>

<file path=ppt/media/image1.GIF>
</file>

<file path=ppt/media/image12.png>
</file>

<file path=ppt/media/image2.png>
</file>

<file path=ppt/media/image3.png>
</file>

<file path=ppt/media/image4.png>
</file>

<file path=ppt/media/image5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5AF469D7-9704-476B-A1A3-99055D35411A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48423DFC-B605-4D42-9250-06D4EC6F7893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7" Type="http://schemas.microsoft.com/office/2007/relationships/diagramDrawing" Target="../diagrams/drawing4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Relationship Id="rId3" Type="http://schemas.openxmlformats.org/officeDocument/2006/relationships/diagramData" Target="../diagrams/data4.xml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4653136"/>
            <a:ext cx="6400800" cy="129614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1D6006-6E46-4CA8-96A3-D6458F4D5A6E}" type="datetimeFigureOut">
              <a:rPr lang="zh-CN" altLang="en-US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215A6F-E5BE-426E-BFC9-36067E6ECE4A}" type="slidenum">
              <a:rPr lang="zh-CN" altLang="en-US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1699356"/>
            <a:ext cx="9144000" cy="235743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27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4071938"/>
            <a:ext cx="9144000" cy="214312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562473"/>
            <a:ext cx="7772400" cy="794519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lang="zh-CN" altLang="en-US" sz="4800" b="1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7CB323-F620-4644-9494-E0DFD0D416D1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8ACEE8-EB98-4E99-880E-BF0E6F84E93F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675CBA-D54D-4247-9F79-41D9CCF397BB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33B340-0BF3-4BA7-B8B7-F7AEB1E20628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34016E-217A-4D0E-8109-7EE50AE4A469}" type="datetimeFigureOut">
              <a:rPr lang="zh-CN" altLang="en-US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FFECCF0-497A-42FA-A5C5-C1768B70E01C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21B1E6-975C-4995-BA48-8A11475CA287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B94BBA2-7C7A-46B8-85E5-1B2AA0ADF57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7EB262-796A-4EAB-8117-941E1DECB007}" type="datetimeFigureOut">
              <a:rPr lang="zh-CN" altLang="en-US"/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135BF1-C40C-427B-BA2E-0D60139A96B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0835DDB-9E60-4152-A276-6A6D27EF1695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8840C2-35A9-46B8-8B02-E8590DB1407E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94E0AB-D52B-41E3-B8E1-395D9F792D5A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447634-BB17-46D9-97A5-CBA193115D27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125760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03D7E5-8E84-4755-9663-CFD559248EBC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90F7D1-9964-4500-8246-AB2115293869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FDB9C1-9FF6-4A7E-A098-3B8CD955C87F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04C8D0-82BA-4D04-AD80-02B0309B418D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991269"/>
            <a:ext cx="8229600" cy="5231409"/>
          </a:xfrm>
        </p:spPr>
        <p:txBody>
          <a:bodyPr/>
          <a:lstStyle>
            <a:lvl1pPr marL="342900" indent="-342900">
              <a:lnSpc>
                <a:spcPct val="150000"/>
              </a:lnSpc>
              <a:buFont typeface="Wingdings" panose="05000000000000000000" pitchFamily="2" charset="2"/>
              <a:buChar char="u"/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lnSpc>
                <a:spcPct val="150000"/>
              </a:lnSpc>
              <a:buFont typeface="Wingdings" panose="05000000000000000000" pitchFamily="2" charset="2"/>
              <a:buChar char="Ø"/>
              <a:defRPr sz="22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lnSpc>
                <a:spcPct val="150000"/>
              </a:lnSpc>
              <a:defRPr sz="2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lnSpc>
                <a:spcPct val="150000"/>
              </a:lnSpc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9150D7-8468-4FB7-9BB2-ADFE7476E84B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64FF35-5775-4930-AB81-11B6EBBC8724}" type="slidenum">
              <a:rPr lang="zh-CN" altLang="en-US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-48811"/>
            <a:ext cx="9144000" cy="82271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764704"/>
            <a:ext cx="9144000" cy="142875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0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457200" y="116632"/>
            <a:ext cx="8435280" cy="543271"/>
          </a:xfrm>
        </p:spPr>
        <p:txBody>
          <a:bodyPr/>
          <a:lstStyle>
            <a:lvl1pPr marL="0" indent="0">
              <a:buNone/>
              <a:defRPr lang="zh-CN" altLang="en-US" sz="3200" b="1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9150D7-8468-4FB7-9BB2-ADFE7476E84B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64FF35-5775-4930-AB81-11B6EBBC8724}" type="slidenum">
              <a:rPr lang="zh-CN" altLang="en-US"/>
            </a:fld>
            <a:endParaRPr lang="zh-CN" altLang="en-US"/>
          </a:p>
        </p:txBody>
      </p:sp>
      <p:graphicFrame>
        <p:nvGraphicFramePr>
          <p:cNvPr id="15" name="图示 14"/>
          <p:cNvGraphicFramePr/>
          <p:nvPr userDrawn="1"/>
        </p:nvGraphicFramePr>
        <p:xfrm>
          <a:off x="357158" y="1124744"/>
          <a:ext cx="8429684" cy="10001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3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11561" y="1252155"/>
            <a:ext cx="4392488" cy="504701"/>
          </a:xfrm>
        </p:spPr>
        <p:txBody>
          <a:bodyPr/>
          <a:lstStyle>
            <a:lvl1pPr marL="0" indent="0">
              <a:buNone/>
              <a:defRPr lang="zh-CN" altLang="en-US" sz="2400" b="1" i="0" kern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1" name="内容占位符 10"/>
          <p:cNvSpPr>
            <a:spLocks noGrp="1"/>
          </p:cNvSpPr>
          <p:nvPr>
            <p:ph sz="quarter" idx="17"/>
          </p:nvPr>
        </p:nvSpPr>
        <p:spPr>
          <a:xfrm>
            <a:off x="539552" y="2060848"/>
            <a:ext cx="8247290" cy="381558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0" y="-48811"/>
            <a:ext cx="9144000" cy="82271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0" y="764704"/>
            <a:ext cx="9144000" cy="142875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9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457200" y="116632"/>
            <a:ext cx="8435280" cy="543271"/>
          </a:xfrm>
        </p:spPr>
        <p:txBody>
          <a:bodyPr/>
          <a:lstStyle>
            <a:lvl1pPr marL="0" indent="0">
              <a:buNone/>
              <a:defRPr lang="zh-CN" altLang="en-US" sz="3200" b="1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级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9150D7-8468-4FB7-9BB2-ADFE7476E84B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64FF35-5775-4930-AB81-11B6EBBC8724}" type="slidenum">
              <a:rPr lang="zh-CN" altLang="en-US"/>
            </a:fld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7"/>
          </p:nvPr>
        </p:nvSpPr>
        <p:spPr>
          <a:xfrm>
            <a:off x="539750" y="1988840"/>
            <a:ext cx="8280400" cy="4248472"/>
          </a:xfrm>
        </p:spPr>
        <p:txBody>
          <a:bodyPr/>
          <a:lstStyle>
            <a:lvl1pPr marL="342900" indent="-342900">
              <a:lnSpc>
                <a:spcPct val="150000"/>
              </a:lnSpc>
              <a:buFont typeface="Wingdings" panose="05000000000000000000" pitchFamily="2" charset="2"/>
              <a:buChar char="u"/>
              <a:defRPr lang="zh-CN" altLang="en-US" sz="2400" b="1" kern="12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971550" indent="-514350">
              <a:lnSpc>
                <a:spcPct val="150000"/>
              </a:lnSpc>
              <a:buFont typeface="Wingdings" panose="05000000000000000000" pitchFamily="2" charset="2"/>
              <a:buChar char="ü"/>
              <a:defRPr sz="2200"/>
            </a:lvl2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0" y="-48811"/>
            <a:ext cx="9144000" cy="82271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764704"/>
            <a:ext cx="9144000" cy="142875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0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457200" y="116632"/>
            <a:ext cx="8435280" cy="543271"/>
          </a:xfrm>
        </p:spPr>
        <p:txBody>
          <a:bodyPr/>
          <a:lstStyle>
            <a:lvl1pPr marL="0" indent="0">
              <a:buNone/>
              <a:defRPr lang="zh-CN" altLang="en-US" sz="3200" b="1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aphicFrame>
        <p:nvGraphicFramePr>
          <p:cNvPr id="12" name="图示 11"/>
          <p:cNvGraphicFramePr/>
          <p:nvPr userDrawn="1"/>
        </p:nvGraphicFramePr>
        <p:xfrm>
          <a:off x="357158" y="1124744"/>
          <a:ext cx="8429684" cy="10001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11560" y="1252155"/>
            <a:ext cx="7992887" cy="504701"/>
          </a:xfrm>
        </p:spPr>
        <p:txBody>
          <a:bodyPr/>
          <a:lstStyle>
            <a:lvl1pPr marL="0" indent="0">
              <a:buNone/>
              <a:defRPr lang="zh-CN" altLang="en-US" sz="2800" b="1" i="0" kern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程序代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9150D7-8468-4FB7-9BB2-ADFE7476E84B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64FF35-5775-4930-AB81-11B6EBBC8724}" type="slidenum">
              <a:rPr lang="zh-CN" altLang="en-US"/>
            </a:fld>
            <a:endParaRPr lang="zh-CN" altLang="en-US"/>
          </a:p>
        </p:txBody>
      </p:sp>
      <p:cxnSp>
        <p:nvCxnSpPr>
          <p:cNvPr id="19" name="直接连接符 18"/>
          <p:cNvCxnSpPr/>
          <p:nvPr userDrawn="1"/>
        </p:nvCxnSpPr>
        <p:spPr>
          <a:xfrm>
            <a:off x="4427984" y="1916832"/>
            <a:ext cx="0" cy="4360903"/>
          </a:xfrm>
          <a:prstGeom prst="line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文本占位符 20"/>
          <p:cNvSpPr>
            <a:spLocks noGrp="1"/>
          </p:cNvSpPr>
          <p:nvPr>
            <p:ph type="body" sz="quarter" idx="17"/>
          </p:nvPr>
        </p:nvSpPr>
        <p:spPr>
          <a:xfrm>
            <a:off x="179512" y="1988840"/>
            <a:ext cx="4104456" cy="4288895"/>
          </a:xfrm>
        </p:spPr>
        <p:txBody>
          <a:bodyPr/>
          <a:lstStyle>
            <a:lvl1pPr marL="0" indent="0">
              <a:buNone/>
              <a:defRPr lang="zh-CN" altLang="en-US" sz="1600" kern="100" dirty="0" smtClean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22" name="文本占位符 20"/>
          <p:cNvSpPr>
            <a:spLocks noGrp="1"/>
          </p:cNvSpPr>
          <p:nvPr>
            <p:ph type="body" sz="quarter" idx="18"/>
          </p:nvPr>
        </p:nvSpPr>
        <p:spPr>
          <a:xfrm>
            <a:off x="4572000" y="1988840"/>
            <a:ext cx="4104456" cy="4288895"/>
          </a:xfrm>
        </p:spPr>
        <p:txBody>
          <a:bodyPr/>
          <a:lstStyle>
            <a:lvl1pPr marL="0" indent="0">
              <a:buNone/>
              <a:defRPr lang="zh-CN" altLang="en-US" sz="1600" kern="100" dirty="0" smtClean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2" name="矩形 1"/>
          <p:cNvSpPr/>
          <p:nvPr userDrawn="1"/>
        </p:nvSpPr>
        <p:spPr>
          <a:xfrm>
            <a:off x="0" y="-48811"/>
            <a:ext cx="9144000" cy="82271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0" y="764704"/>
            <a:ext cx="9144000" cy="142875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9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457200" y="116632"/>
            <a:ext cx="8435280" cy="543271"/>
          </a:xfrm>
        </p:spPr>
        <p:txBody>
          <a:bodyPr/>
          <a:lstStyle>
            <a:lvl1pPr marL="0" indent="0">
              <a:buNone/>
              <a:defRPr lang="zh-CN" altLang="en-US" sz="3200" b="1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aphicFrame>
        <p:nvGraphicFramePr>
          <p:cNvPr id="10" name="图示 9"/>
          <p:cNvGraphicFramePr/>
          <p:nvPr userDrawn="1"/>
        </p:nvGraphicFramePr>
        <p:xfrm>
          <a:off x="357158" y="1124744"/>
          <a:ext cx="8429684" cy="10001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11560" y="1252155"/>
            <a:ext cx="7992887" cy="504701"/>
          </a:xfrm>
        </p:spPr>
        <p:txBody>
          <a:bodyPr/>
          <a:lstStyle>
            <a:lvl1pPr marL="0" indent="0">
              <a:buNone/>
              <a:defRPr lang="zh-CN" altLang="en-US" sz="2800" b="1" i="0" kern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两级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9150D7-8468-4FB7-9BB2-ADFE7476E84B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64FF35-5775-4930-AB81-11B6EBBC8724}" type="slidenum">
              <a:rPr lang="zh-CN" altLang="en-US"/>
            </a:fld>
            <a:endParaRPr lang="zh-CN" altLang="en-US"/>
          </a:p>
        </p:txBody>
      </p:sp>
      <p:cxnSp>
        <p:nvCxnSpPr>
          <p:cNvPr id="19" name="直接连接符 18"/>
          <p:cNvCxnSpPr/>
          <p:nvPr userDrawn="1"/>
        </p:nvCxnSpPr>
        <p:spPr>
          <a:xfrm>
            <a:off x="4427984" y="2060848"/>
            <a:ext cx="0" cy="4104456"/>
          </a:xfrm>
          <a:prstGeom prst="line">
            <a:avLst/>
          </a:prstGeom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0" name="文本占位符 39"/>
          <p:cNvSpPr>
            <a:spLocks noGrp="1"/>
          </p:cNvSpPr>
          <p:nvPr>
            <p:ph type="body" sz="quarter" idx="19"/>
          </p:nvPr>
        </p:nvSpPr>
        <p:spPr>
          <a:xfrm>
            <a:off x="323850" y="2132856"/>
            <a:ext cx="3960813" cy="2016224"/>
          </a:xfrm>
        </p:spPr>
        <p:txBody>
          <a:bodyPr/>
          <a:lstStyle>
            <a:lvl1pPr marL="342900" indent="-342900">
              <a:lnSpc>
                <a:spcPct val="150000"/>
              </a:lnSpc>
              <a:buFontTx/>
              <a:buBlip>
                <a:blip r:embed="rId2"/>
              </a:buBlip>
              <a:defRPr kumimoji="0" lang="zh-CN" altLang="en-US" sz="2400" b="1" i="0" u="none" strike="noStrike" kern="0" cap="none" spc="0" normalizeH="0" baseline="0" dirty="0" smtClean="0">
                <a:ln>
                  <a:noFill/>
                </a:ln>
                <a:solidFill>
                  <a:srgbClr val="00999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>
              <a:lnSpc>
                <a:spcPct val="150000"/>
              </a:lnSpc>
              <a:buFont typeface="Wingdings" panose="05000000000000000000" pitchFamily="2" charset="2"/>
              <a:buChar char="Ø"/>
              <a:defRPr kumimoji="0" lang="zh-CN" altLang="en-US" sz="2200" i="0" u="none" strike="noStrike" kern="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</p:txBody>
      </p:sp>
      <p:sp>
        <p:nvSpPr>
          <p:cNvPr id="41" name="文本占位符 39"/>
          <p:cNvSpPr>
            <a:spLocks noGrp="1"/>
          </p:cNvSpPr>
          <p:nvPr>
            <p:ph type="body" sz="quarter" idx="20"/>
          </p:nvPr>
        </p:nvSpPr>
        <p:spPr>
          <a:xfrm>
            <a:off x="4559821" y="2132856"/>
            <a:ext cx="3960813" cy="2016224"/>
          </a:xfrm>
        </p:spPr>
        <p:txBody>
          <a:bodyPr/>
          <a:lstStyle>
            <a:lvl1pPr marL="342900" indent="-342900">
              <a:lnSpc>
                <a:spcPct val="150000"/>
              </a:lnSpc>
              <a:buFontTx/>
              <a:buBlip>
                <a:blip r:embed="rId2"/>
              </a:buBlip>
              <a:defRPr kumimoji="0" lang="zh-CN" altLang="en-US" sz="2400" b="1" i="0" u="none" strike="noStrike" kern="0" cap="none" spc="0" normalizeH="0" baseline="0" dirty="0" smtClean="0">
                <a:ln>
                  <a:noFill/>
                </a:ln>
                <a:solidFill>
                  <a:srgbClr val="009999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>
              <a:lnSpc>
                <a:spcPct val="150000"/>
              </a:lnSpc>
              <a:buFont typeface="Wingdings" panose="05000000000000000000" pitchFamily="2" charset="2"/>
              <a:buChar char="Ø"/>
              <a:defRPr kumimoji="0" lang="zh-CN" altLang="en-US" sz="2200" i="0" u="none" strike="noStrike" kern="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0" y="-48811"/>
            <a:ext cx="9144000" cy="82271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0" y="764704"/>
            <a:ext cx="9144000" cy="142875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9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457200" y="116632"/>
            <a:ext cx="8435280" cy="543271"/>
          </a:xfrm>
        </p:spPr>
        <p:txBody>
          <a:bodyPr/>
          <a:lstStyle>
            <a:lvl1pPr marL="0" indent="0">
              <a:buNone/>
              <a:defRPr lang="zh-CN" altLang="en-US" sz="3200" b="1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aphicFrame>
        <p:nvGraphicFramePr>
          <p:cNvPr id="10" name="图示 9"/>
          <p:cNvGraphicFramePr/>
          <p:nvPr userDrawn="1"/>
        </p:nvGraphicFramePr>
        <p:xfrm>
          <a:off x="357158" y="1124744"/>
          <a:ext cx="8429684" cy="10001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11560" y="1252155"/>
            <a:ext cx="7992887" cy="504701"/>
          </a:xfrm>
        </p:spPr>
        <p:txBody>
          <a:bodyPr/>
          <a:lstStyle>
            <a:lvl1pPr marL="0" indent="0">
              <a:buNone/>
              <a:defRPr lang="zh-CN" altLang="en-US" sz="2800" b="1" i="0" kern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9150D7-8468-4FB7-9BB2-ADFE7476E84B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64FF35-5775-4930-AB81-11B6EBBC8724}" type="slidenum">
              <a:rPr lang="zh-CN" altLang="en-US"/>
            </a:fld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4"/>
          </p:nvPr>
        </p:nvSpPr>
        <p:spPr>
          <a:xfrm>
            <a:off x="323850" y="2059657"/>
            <a:ext cx="8496300" cy="4177655"/>
          </a:xfrm>
        </p:spPr>
        <p:txBody>
          <a:bodyPr/>
          <a:lstStyle>
            <a:lvl1pPr>
              <a:lnSpc>
                <a:spcPct val="150000"/>
              </a:lnSpc>
              <a:defRPr lang="zh-CN" altLang="en-US" sz="2400" b="1" kern="1200" dirty="0" smtClean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>
              <a:lnSpc>
                <a:spcPct val="150000"/>
              </a:lnSpc>
              <a:buFont typeface="Arial" panose="020B0604020202020204" pitchFamily="34" charset="0"/>
              <a:buChar char="•"/>
              <a:defRPr lang="zh-CN" altLang="en-US" sz="2400" b="1" kern="1200" dirty="0" smtClean="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-48811"/>
            <a:ext cx="9144000" cy="82271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0" y="764704"/>
            <a:ext cx="9144000" cy="142875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6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457200" y="116632"/>
            <a:ext cx="8435280" cy="543271"/>
          </a:xfrm>
        </p:spPr>
        <p:txBody>
          <a:bodyPr/>
          <a:lstStyle>
            <a:lvl1pPr marL="0" indent="0">
              <a:buNone/>
              <a:defRPr lang="zh-CN" altLang="en-US" sz="3200" b="1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aphicFrame>
        <p:nvGraphicFramePr>
          <p:cNvPr id="18" name="图示 17"/>
          <p:cNvGraphicFramePr/>
          <p:nvPr userDrawn="1"/>
        </p:nvGraphicFramePr>
        <p:xfrm>
          <a:off x="357158" y="1124744"/>
          <a:ext cx="8429684" cy="10001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9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11560" y="1252155"/>
            <a:ext cx="7992887" cy="504701"/>
          </a:xfrm>
        </p:spPr>
        <p:txBody>
          <a:bodyPr/>
          <a:lstStyle>
            <a:lvl1pPr marL="0" indent="0">
              <a:buNone/>
              <a:defRPr lang="zh-CN" altLang="en-US" sz="2800" b="1" i="0" kern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文字下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9150D7-8468-4FB7-9BB2-ADFE7476E84B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64FF35-5775-4930-AB81-11B6EBBC8724}" type="slidenum">
              <a:rPr lang="zh-CN" altLang="en-US"/>
            </a:fld>
            <a:endParaRPr lang="zh-CN" altLang="en-US"/>
          </a:p>
        </p:txBody>
      </p:sp>
      <p:sp>
        <p:nvSpPr>
          <p:cNvPr id="41" name="文本占位符 40"/>
          <p:cNvSpPr>
            <a:spLocks noGrp="1"/>
          </p:cNvSpPr>
          <p:nvPr>
            <p:ph type="body" sz="quarter" idx="17"/>
          </p:nvPr>
        </p:nvSpPr>
        <p:spPr>
          <a:xfrm>
            <a:off x="539750" y="2091818"/>
            <a:ext cx="8280722" cy="1553082"/>
          </a:xfrm>
        </p:spPr>
        <p:txBody>
          <a:bodyPr/>
          <a:lstStyle>
            <a:lvl1pPr>
              <a:defRPr lang="zh-CN" altLang="en-US" sz="2400" b="1" kern="100" dirty="0" smtClean="0">
                <a:solidFill>
                  <a:schemeClr val="tx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7" name="内容占位符 46"/>
          <p:cNvSpPr>
            <a:spLocks noGrp="1"/>
          </p:cNvSpPr>
          <p:nvPr>
            <p:ph sz="quarter" idx="18"/>
          </p:nvPr>
        </p:nvSpPr>
        <p:spPr>
          <a:xfrm>
            <a:off x="539750" y="3789040"/>
            <a:ext cx="8280721" cy="2232348"/>
          </a:xfrm>
        </p:spPr>
        <p:txBody>
          <a:bodyPr/>
          <a:lstStyle>
            <a:lvl1pPr marL="0" indent="0">
              <a:buNone/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2" name="矩形 1"/>
          <p:cNvSpPr/>
          <p:nvPr userDrawn="1"/>
        </p:nvSpPr>
        <p:spPr>
          <a:xfrm>
            <a:off x="0" y="-48811"/>
            <a:ext cx="9144000" cy="822718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0" y="764704"/>
            <a:ext cx="9144000" cy="142875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9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457200" y="116632"/>
            <a:ext cx="8435280" cy="543271"/>
          </a:xfrm>
        </p:spPr>
        <p:txBody>
          <a:bodyPr/>
          <a:lstStyle>
            <a:lvl1pPr marL="0" indent="0">
              <a:buNone/>
              <a:defRPr lang="zh-CN" altLang="en-US" sz="3200" b="1" kern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aphicFrame>
        <p:nvGraphicFramePr>
          <p:cNvPr id="10" name="图示 9"/>
          <p:cNvGraphicFramePr/>
          <p:nvPr userDrawn="1"/>
        </p:nvGraphicFramePr>
        <p:xfrm>
          <a:off x="357158" y="1124744"/>
          <a:ext cx="8429684" cy="10001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1" name="文本占位符 12"/>
          <p:cNvSpPr>
            <a:spLocks noGrp="1"/>
          </p:cNvSpPr>
          <p:nvPr>
            <p:ph type="body" sz="quarter" idx="16"/>
          </p:nvPr>
        </p:nvSpPr>
        <p:spPr>
          <a:xfrm>
            <a:off x="611560" y="1252155"/>
            <a:ext cx="7992887" cy="504701"/>
          </a:xfrm>
        </p:spPr>
        <p:txBody>
          <a:bodyPr/>
          <a:lstStyle>
            <a:lvl1pPr marL="0" indent="0">
              <a:buNone/>
              <a:defRPr lang="zh-CN" altLang="en-US" sz="2800" b="1" i="0" kern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本章小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69150D7-8468-4FB7-9BB2-ADFE7476E84B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64FF35-5775-4930-AB81-11B6EBBC8724}" type="slidenum">
              <a:rPr lang="zh-CN" altLang="en-US"/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-27384"/>
            <a:ext cx="9144000" cy="1143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75000"/>
                  <a:shade val="30000"/>
                  <a:satMod val="115000"/>
                </a:schemeClr>
              </a:gs>
              <a:gs pos="50000">
                <a:schemeClr val="accent1">
                  <a:lumMod val="75000"/>
                  <a:shade val="67500"/>
                  <a:satMod val="115000"/>
                </a:schemeClr>
              </a:gs>
              <a:gs pos="100000">
                <a:schemeClr val="accent1">
                  <a:lumMod val="75000"/>
                  <a:shade val="100000"/>
                  <a:satMod val="115000"/>
                </a:schemeClr>
              </a:gs>
            </a:gsLst>
            <a:lin ang="2700000" scaled="1"/>
            <a:tileRect/>
          </a:gra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0" y="1115616"/>
            <a:ext cx="9144000" cy="142875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1" name="文本占位符 40"/>
          <p:cNvSpPr>
            <a:spLocks noGrp="1"/>
          </p:cNvSpPr>
          <p:nvPr>
            <p:ph type="body" sz="quarter" idx="17"/>
          </p:nvPr>
        </p:nvSpPr>
        <p:spPr>
          <a:xfrm>
            <a:off x="539750" y="1412776"/>
            <a:ext cx="8352730" cy="4752528"/>
          </a:xfrm>
        </p:spPr>
        <p:txBody>
          <a:bodyPr/>
          <a:lstStyle>
            <a:lvl1pPr>
              <a:lnSpc>
                <a:spcPct val="150000"/>
              </a:lnSpc>
              <a:buFont typeface="+mj-lt"/>
              <a:buAutoNum type="arabicPeriod"/>
              <a:defRPr lang="zh-CN" altLang="en-US" sz="2800" b="1" kern="1200" dirty="0" smtClean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20" name="TextBox 5"/>
          <p:cNvSpPr txBox="1">
            <a:spLocks noChangeArrowheads="1"/>
          </p:cNvSpPr>
          <p:nvPr userDrawn="1"/>
        </p:nvSpPr>
        <p:spPr bwMode="auto">
          <a:xfrm>
            <a:off x="539552" y="252016"/>
            <a:ext cx="7715250" cy="584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>
            <a:spAutoFit/>
          </a:bodyPr>
          <a:lstStyle/>
          <a:p>
            <a:pPr algn="ctr" eaLnBrk="1" hangingPunct="1"/>
            <a:r>
              <a:rPr lang="zh-CN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本章小结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06ED159C-1A6F-47B8-BAC2-AA324F133C9B}" type="datetimeFigureOut">
              <a:rPr lang="zh-CN" altLang="en-US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057CFEFE-8A8B-4519-9E22-38B8C8759021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lang="zh-CN" altLang="en-US" sz="4000" b="1" kern="1200" dirty="0">
          <a:solidFill>
            <a:schemeClr val="bg1"/>
          </a:solidFill>
          <a:latin typeface="Calibri" panose="020F0502020204030204" pitchFamily="34" charset="0"/>
          <a:ea typeface="宋体" panose="02010600030101010101" pitchFamily="2" charset="-122"/>
          <a:cs typeface="+mn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anose="020F0502020204030204" pitchFamily="34" charset="0"/>
          <a:ea typeface="宋体" panose="02010600030101010101" pitchFamily="2" charset="-122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1.v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emf"/><Relationship Id="rId1" Type="http://schemas.openxmlformats.org/officeDocument/2006/relationships/oleObject" Target="../embeddings/oleObject1.bin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/Relationships>
</file>

<file path=ppt/slides/_rels/slide33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2.v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1" Type="http://schemas.openxmlformats.org/officeDocument/2006/relationships/oleObject" Target="../embeddings/oleObject2.bin"/></Relationships>
</file>

<file path=ppt/slides/_rels/slide34.xml.rels><?xml version="1.0" encoding="UTF-8" standalone="yes"?>
<Relationships xmlns="http://schemas.openxmlformats.org/package/2006/relationships"><Relationship Id="rId4" Type="http://schemas.openxmlformats.org/officeDocument/2006/relationships/vmlDrawing" Target="../drawings/vmlDrawing3.v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emf"/><Relationship Id="rId1" Type="http://schemas.openxmlformats.org/officeDocument/2006/relationships/oleObject" Target="../embeddings/oleObject3.bin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8.jpe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emf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副标题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标题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第</a:t>
            </a:r>
            <a:r>
              <a:rPr lang="en-US" altLang="zh-CN" dirty="0"/>
              <a:t>9</a:t>
            </a:r>
            <a:r>
              <a:rPr dirty="0"/>
              <a:t>章</a:t>
            </a:r>
            <a:r>
              <a:rPr lang="en-US" altLang="zh-CN" dirty="0"/>
              <a:t> </a:t>
            </a:r>
            <a:r>
              <a:rPr dirty="0"/>
              <a:t>进阶内容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共用体空间占用分析</a:t>
            </a:r>
            <a:endParaRPr lang="zh-CN" altLang="en-US"/>
          </a:p>
        </p:txBody>
      </p:sp>
      <p:sp>
        <p:nvSpPr>
          <p:cNvPr id="5" name="内容占位符 4"/>
          <p:cNvSpPr/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 </a:t>
            </a:r>
            <a:endParaRPr lang="en-US" altLang="zh-CN"/>
          </a:p>
        </p:txBody>
      </p:sp>
      <p:pic>
        <p:nvPicPr>
          <p:cNvPr id="7" name="图片 6"/>
          <p:cNvPicPr/>
          <p:nvPr/>
        </p:nvPicPr>
        <p:blipFill>
          <a:blip r:embed="rId1"/>
          <a:stretch>
            <a:fillRect/>
          </a:stretch>
        </p:blipFill>
        <p:spPr>
          <a:xfrm>
            <a:off x="2987993" y="2772410"/>
            <a:ext cx="2257425" cy="16287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8" name="图片 7"/>
          <p:cNvPicPr/>
          <p:nvPr/>
        </p:nvPicPr>
        <p:blipFill>
          <a:blip r:embed="rId2"/>
          <a:stretch>
            <a:fillRect/>
          </a:stretch>
        </p:blipFill>
        <p:spPr>
          <a:xfrm>
            <a:off x="5435918" y="2792730"/>
            <a:ext cx="2257425" cy="16287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" name="图片 8"/>
          <p:cNvPicPr/>
          <p:nvPr/>
        </p:nvPicPr>
        <p:blipFill>
          <a:blip r:embed="rId3"/>
          <a:stretch>
            <a:fillRect/>
          </a:stretch>
        </p:blipFill>
        <p:spPr>
          <a:xfrm>
            <a:off x="2987993" y="4599940"/>
            <a:ext cx="2257425" cy="162877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" name="图片 9"/>
          <p:cNvPicPr/>
          <p:nvPr/>
        </p:nvPicPr>
        <p:blipFill>
          <a:blip r:embed="rId4"/>
          <a:stretch>
            <a:fillRect/>
          </a:stretch>
        </p:blipFill>
        <p:spPr>
          <a:xfrm>
            <a:off x="5435918" y="4593590"/>
            <a:ext cx="2257425" cy="16287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1" name="文本框 10"/>
          <p:cNvSpPr txBox="1"/>
          <p:nvPr/>
        </p:nvSpPr>
        <p:spPr>
          <a:xfrm>
            <a:off x="323850" y="908685"/>
            <a:ext cx="7710170" cy="15684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600">
                <a:sym typeface="+mn-ea"/>
              </a:rPr>
              <a:t>number.loint=0x12345678;</a:t>
            </a:r>
            <a:endParaRPr lang="zh-CN" altLang="en-US" sz="1600"/>
          </a:p>
          <a:p>
            <a:r>
              <a:rPr lang="zh-CN" altLang="en-US" sz="1600">
                <a:sym typeface="+mn-ea"/>
              </a:rPr>
              <a:t>printf("%x %x %x\n",number.ch,number.shint,number.loint);</a:t>
            </a:r>
            <a:endParaRPr lang="zh-CN" altLang="en-US" sz="1600"/>
          </a:p>
          <a:p>
            <a:r>
              <a:rPr lang="zh-CN" altLang="en-US" sz="1600">
                <a:sym typeface="+mn-ea"/>
              </a:rPr>
              <a:t>number.shint=0x5566;</a:t>
            </a:r>
            <a:endParaRPr lang="zh-CN" altLang="en-US" sz="1600"/>
          </a:p>
          <a:p>
            <a:r>
              <a:rPr lang="zh-CN" altLang="en-US" sz="1600">
                <a:sym typeface="+mn-ea"/>
              </a:rPr>
              <a:t>printf("%x %x %x\n",number.ch,number.shint,number.loint);</a:t>
            </a:r>
            <a:endParaRPr lang="zh-CN" altLang="en-US" sz="1600"/>
          </a:p>
          <a:p>
            <a:r>
              <a:rPr lang="zh-CN" altLang="en-US" sz="1600">
                <a:sym typeface="+mn-ea"/>
              </a:rPr>
              <a:t>number.ch=0x41;</a:t>
            </a:r>
            <a:endParaRPr lang="zh-CN" altLang="en-US" sz="1600"/>
          </a:p>
          <a:p>
            <a:r>
              <a:rPr lang="zh-CN" altLang="en-US" sz="1600">
                <a:sym typeface="+mn-ea"/>
              </a:rPr>
              <a:t>printf("%x %x %x\n",number.ch,number.shint,number.loint);</a:t>
            </a:r>
            <a:endParaRPr lang="zh-CN" altLang="en-US" sz="1600">
              <a:sym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占位符 1"/>
          <p:cNvSpPr>
            <a:spLocks noGrp="1"/>
          </p:cNvSpPr>
          <p:nvPr>
            <p:ph type="body" sz="quarter" idx="16"/>
          </p:nvPr>
        </p:nvSpPr>
        <p:spPr/>
        <p:txBody>
          <a:bodyPr/>
          <a:p>
            <a:r>
              <a:rPr lang="en-US" altLang="zh-CN"/>
              <a:t>9.1.2 </a:t>
            </a:r>
            <a:r>
              <a:t>枚举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quarter" idx="17"/>
          </p:nvPr>
        </p:nvSpPr>
        <p:spPr/>
        <p:txBody>
          <a:bodyPr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/>
              <a:t>枚举类型定义格式：</a:t>
            </a:r>
            <a:endParaRPr lang="zh-CN" altLang="en-US" sz="2400"/>
          </a:p>
          <a:p>
            <a:r>
              <a:rPr lang="zh-CN" altLang="en-US" sz="2400"/>
              <a:t>enum 枚举类型名 {枚举成员1，枚举成员2，...，枚举成员n};</a:t>
            </a:r>
            <a:endParaRPr lang="zh-CN" altLang="en-US" sz="24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/>
              <a:t>枚举的各成员对应的整型数值，可以在定义的同时指定值，也可以使用默认值。在不指定值的情况下，枚举成员1默认为0，枚举成员2默认为1，以此类推。</a:t>
            </a:r>
            <a:endParaRPr lang="zh-CN" altLang="en-US" sz="240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en-US" altLang="zh-CN">
                <a:sym typeface="+mn-ea"/>
              </a:rPr>
              <a:t>9.1 </a:t>
            </a:r>
            <a:r>
              <a:rPr>
                <a:sym typeface="+mn-ea"/>
              </a:rPr>
              <a:t>使用共用体、枚举类型</a:t>
            </a:r>
            <a:endParaRPr>
              <a:sym typeface="+mn-ea"/>
            </a:endParaRPr>
          </a:p>
          <a:p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【例9</a:t>
            </a:r>
            <a:r>
              <a:rPr lang="en-US" altLang="zh-CN"/>
              <a:t>-</a:t>
            </a:r>
            <a:r>
              <a:rPr lang="zh-CN" altLang="en-US"/>
              <a:t>3】几所学校要联合统计学生成绩，不同学校相同的课程计分方式不一样，有的使用的是百分制，而有的使用的却是五级制，如何对成绩进行平均分的统计呢？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分析：</a:t>
            </a:r>
            <a:endParaRPr lang="zh-CN" altLang="en-US"/>
          </a:p>
          <a:p>
            <a:r>
              <a:rPr lang="zh-CN" altLang="en-US"/>
              <a:t>使用枚举确定五级制转换为百分制成绩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使用枚举类型</a:t>
            </a:r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4294967295"/>
          </p:nvPr>
        </p:nvSpPr>
        <p:spPr>
          <a:xfrm>
            <a:off x="0" y="2651760"/>
            <a:ext cx="8229600" cy="5231130"/>
          </a:xfrm>
        </p:spPr>
        <p:txBody>
          <a:bodyPr/>
          <a:p>
            <a:pPr marL="0" indent="0">
              <a:buNone/>
            </a:pPr>
            <a:r>
              <a:rPr lang="en-US" altLang="zh-CN" sz="1800"/>
              <a:t> </a:t>
            </a:r>
            <a:endParaRPr lang="en-US" altLang="zh-CN" sz="1800"/>
          </a:p>
        </p:txBody>
      </p:sp>
      <p:sp>
        <p:nvSpPr>
          <p:cNvPr id="4" name="文本框 3"/>
          <p:cNvSpPr txBox="1"/>
          <p:nvPr/>
        </p:nvSpPr>
        <p:spPr>
          <a:xfrm>
            <a:off x="251460" y="116840"/>
            <a:ext cx="9505950" cy="65544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400"/>
              <a:t>#include &lt;stdio.h&gt;</a:t>
            </a:r>
            <a:endParaRPr lang="zh-CN" altLang="en-US" sz="1400"/>
          </a:p>
          <a:p>
            <a:r>
              <a:rPr lang="zh-CN" altLang="en-US" sz="1400"/>
              <a:t>#define M 10</a:t>
            </a:r>
            <a:endParaRPr lang="zh-CN" altLang="en-US" sz="1400"/>
          </a:p>
          <a:p>
            <a:r>
              <a:rPr lang="zh-CN" altLang="en-US" sz="1400">
                <a:solidFill>
                  <a:srgbClr val="FF0000"/>
                </a:solidFill>
              </a:rPr>
              <a:t>enum Grade {A=95,B=85,C=75,D=65,E=50};</a:t>
            </a:r>
            <a:endParaRPr lang="zh-CN" altLang="en-US" sz="1400">
              <a:solidFill>
                <a:srgbClr val="FF0000"/>
              </a:solidFill>
            </a:endParaRPr>
          </a:p>
          <a:p>
            <a:r>
              <a:rPr lang="zh-CN" altLang="en-US" sz="1400"/>
              <a:t>int main(int argc, char *argv[]) {</a:t>
            </a:r>
            <a:endParaRPr lang="zh-CN" altLang="en-US" sz="1400"/>
          </a:p>
          <a:p>
            <a:r>
              <a:rPr lang="zh-CN" altLang="en-US" sz="1400"/>
              <a:t>	enum Grade grade[M];</a:t>
            </a:r>
            <a:endParaRPr lang="zh-CN" altLang="en-US" sz="1400"/>
          </a:p>
          <a:p>
            <a:r>
              <a:rPr lang="zh-CN" altLang="en-US" sz="1400"/>
              <a:t>	int i,sum=0,ave,count=M;</a:t>
            </a:r>
            <a:endParaRPr lang="zh-CN" altLang="en-US" sz="1400"/>
          </a:p>
          <a:p>
            <a:r>
              <a:rPr lang="zh-CN" altLang="en-US" sz="1400"/>
              <a:t>	char ch;</a:t>
            </a:r>
            <a:endParaRPr lang="zh-CN" altLang="en-US" sz="1400"/>
          </a:p>
          <a:p>
            <a:r>
              <a:rPr lang="zh-CN" altLang="en-US" sz="1400"/>
              <a:t>	printf("请输入%d个学生等级（不用使用分隔其他字符分隔）\n",M);</a:t>
            </a:r>
            <a:endParaRPr lang="zh-CN" altLang="en-US" sz="1400"/>
          </a:p>
          <a:p>
            <a:r>
              <a:rPr lang="zh-CN" altLang="en-US" sz="1400"/>
              <a:t>	printf("A.优秀；B.良好；C.中等；D.及格；E.不及格：\n");</a:t>
            </a:r>
            <a:endParaRPr lang="zh-CN" altLang="en-US" sz="1400"/>
          </a:p>
          <a:p>
            <a:r>
              <a:rPr lang="zh-CN" altLang="en-US" sz="1400"/>
              <a:t>	for(i=0;i&lt;M;i++){</a:t>
            </a:r>
            <a:endParaRPr lang="zh-CN" altLang="en-US" sz="1400"/>
          </a:p>
          <a:p>
            <a:r>
              <a:rPr lang="zh-CN" altLang="en-US" sz="1400"/>
              <a:t>		scanf("%c",&amp;ch);</a:t>
            </a:r>
            <a:endParaRPr lang="zh-CN" altLang="en-US" sz="1400"/>
          </a:p>
          <a:p>
            <a:r>
              <a:rPr lang="zh-CN" altLang="en-US" sz="1400"/>
              <a:t>		switch(ch){</a:t>
            </a:r>
            <a:endParaRPr lang="zh-CN" altLang="en-US" sz="1400"/>
          </a:p>
          <a:p>
            <a:r>
              <a:rPr lang="zh-CN" altLang="en-US" sz="1400"/>
              <a:t>			case 'A':case 'a':grade[i]=</a:t>
            </a:r>
            <a:r>
              <a:rPr lang="zh-CN" altLang="en-US" sz="1400">
                <a:solidFill>
                  <a:srgbClr val="FF0000"/>
                </a:solidFill>
              </a:rPr>
              <a:t>A</a:t>
            </a:r>
            <a:r>
              <a:rPr lang="zh-CN" altLang="en-US" sz="1400"/>
              <a:t>;break;</a:t>
            </a:r>
            <a:endParaRPr lang="zh-CN" altLang="en-US" sz="1400"/>
          </a:p>
          <a:p>
            <a:r>
              <a:rPr lang="zh-CN" altLang="en-US" sz="1400"/>
              <a:t>			case 'B':case 'b':grade[i]=</a:t>
            </a:r>
            <a:r>
              <a:rPr lang="zh-CN" altLang="en-US" sz="1400">
                <a:solidFill>
                  <a:srgbClr val="FF0000"/>
                </a:solidFill>
              </a:rPr>
              <a:t>B</a:t>
            </a:r>
            <a:r>
              <a:rPr lang="zh-CN" altLang="en-US" sz="1400"/>
              <a:t>;break;</a:t>
            </a:r>
            <a:endParaRPr lang="zh-CN" altLang="en-US" sz="1400"/>
          </a:p>
          <a:p>
            <a:r>
              <a:rPr lang="zh-CN" altLang="en-US" sz="1400"/>
              <a:t>			case 'C':case 'c':grade[i]=</a:t>
            </a:r>
            <a:r>
              <a:rPr lang="zh-CN" altLang="en-US" sz="1400">
                <a:solidFill>
                  <a:srgbClr val="FF0000"/>
                </a:solidFill>
              </a:rPr>
              <a:t>C</a:t>
            </a:r>
            <a:r>
              <a:rPr lang="zh-CN" altLang="en-US" sz="1400"/>
              <a:t>;break;</a:t>
            </a:r>
            <a:endParaRPr lang="zh-CN" altLang="en-US" sz="1400"/>
          </a:p>
          <a:p>
            <a:r>
              <a:rPr lang="zh-CN" altLang="en-US" sz="1400"/>
              <a:t>			case 'D':case 'd':grade[i]=</a:t>
            </a:r>
            <a:r>
              <a:rPr lang="zh-CN" altLang="en-US" sz="1400">
                <a:solidFill>
                  <a:srgbClr val="FF0000"/>
                </a:solidFill>
              </a:rPr>
              <a:t>D</a:t>
            </a:r>
            <a:r>
              <a:rPr lang="zh-CN" altLang="en-US" sz="1400"/>
              <a:t>;break;</a:t>
            </a:r>
            <a:endParaRPr lang="zh-CN" altLang="en-US" sz="1400"/>
          </a:p>
          <a:p>
            <a:r>
              <a:rPr lang="zh-CN" altLang="en-US" sz="1400"/>
              <a:t>			case 'E':case 'e':grade[i]=</a:t>
            </a:r>
            <a:r>
              <a:rPr lang="zh-CN" altLang="en-US" sz="1400">
                <a:solidFill>
                  <a:srgbClr val="FF0000"/>
                </a:solidFill>
              </a:rPr>
              <a:t>E</a:t>
            </a:r>
            <a:r>
              <a:rPr lang="zh-CN" altLang="en-US" sz="1400"/>
              <a:t>;break;</a:t>
            </a:r>
            <a:endParaRPr lang="zh-CN" altLang="en-US" sz="1400"/>
          </a:p>
          <a:p>
            <a:r>
              <a:rPr lang="zh-CN" altLang="en-US" sz="1400"/>
              <a:t>			default:</a:t>
            </a:r>
            <a:endParaRPr lang="zh-CN" altLang="en-US" sz="1400"/>
          </a:p>
          <a:p>
            <a:r>
              <a:rPr lang="zh-CN" altLang="en-US" sz="1400"/>
              <a:t>				printf("第%d个成绩有误,平均分没有计入\n",i+1);</a:t>
            </a:r>
            <a:endParaRPr lang="zh-CN" altLang="en-US" sz="1400"/>
          </a:p>
          <a:p>
            <a:r>
              <a:rPr lang="zh-CN" altLang="en-US" sz="1400"/>
              <a:t>				count--;</a:t>
            </a:r>
            <a:endParaRPr lang="zh-CN" altLang="en-US" sz="1400"/>
          </a:p>
          <a:p>
            <a:r>
              <a:rPr lang="zh-CN" altLang="en-US" sz="1400"/>
              <a:t>				break;</a:t>
            </a:r>
            <a:endParaRPr lang="zh-CN" altLang="en-US" sz="1400"/>
          </a:p>
          <a:p>
            <a:r>
              <a:rPr lang="zh-CN" altLang="en-US" sz="1400"/>
              <a:t>		}		</a:t>
            </a:r>
            <a:endParaRPr lang="zh-CN" altLang="en-US" sz="1400"/>
          </a:p>
          <a:p>
            <a:r>
              <a:rPr lang="zh-CN" altLang="en-US" sz="1400"/>
              <a:t>	}</a:t>
            </a:r>
            <a:endParaRPr lang="zh-CN" altLang="en-US" sz="1400"/>
          </a:p>
          <a:p>
            <a:r>
              <a:rPr lang="zh-CN" altLang="en-US" sz="1400"/>
              <a:t>	for(i=0;i&lt;M;i++){</a:t>
            </a:r>
            <a:endParaRPr lang="zh-CN" altLang="en-US" sz="1400"/>
          </a:p>
          <a:p>
            <a:r>
              <a:rPr lang="zh-CN" altLang="en-US" sz="1400"/>
              <a:t>		sum+=grade[i];</a:t>
            </a:r>
            <a:endParaRPr lang="zh-CN" altLang="en-US" sz="1400"/>
          </a:p>
          <a:p>
            <a:r>
              <a:rPr lang="zh-CN" altLang="en-US" sz="1400"/>
              <a:t>	}</a:t>
            </a:r>
            <a:endParaRPr lang="zh-CN" altLang="en-US" sz="1400"/>
          </a:p>
          <a:p>
            <a:r>
              <a:rPr lang="zh-CN" altLang="en-US" sz="1400"/>
              <a:t>	ave=sum/count;	</a:t>
            </a:r>
            <a:endParaRPr lang="zh-CN" altLang="en-US" sz="1400"/>
          </a:p>
          <a:p>
            <a:r>
              <a:rPr lang="zh-CN" altLang="en-US" sz="1400"/>
              <a:t>	printf("共%d个有效成绩，平均分为%d\n",count,ave);	</a:t>
            </a:r>
            <a:endParaRPr lang="zh-CN" altLang="en-US" sz="1400"/>
          </a:p>
          <a:p>
            <a:r>
              <a:rPr lang="zh-CN" altLang="en-US" sz="1400"/>
              <a:t>	return 0;</a:t>
            </a:r>
            <a:endParaRPr lang="zh-CN" altLang="en-US" sz="1400"/>
          </a:p>
          <a:p>
            <a:r>
              <a:rPr lang="zh-CN" altLang="en-US" sz="1400"/>
              <a:t>}</a:t>
            </a:r>
            <a:endParaRPr lang="zh-CN" altLang="en-US" sz="1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 【例9-4】微信某一个版本发布后，用户发现多了一个状态设置功能，大家纷纷玩起了状态设置，但是有个缺点，同一时刻只能有一个状态。现在假设由你来设计这个状态参数，允许用户同时设置多个状态，该如何实现呢？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分析：</a:t>
            </a:r>
            <a:endParaRPr lang="zh-CN" altLang="en-US"/>
          </a:p>
          <a:p>
            <a:r>
              <a:rPr lang="zh-CN" altLang="en-US"/>
              <a:t>使用枚举类型定义每个状态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使用枚举类型</a:t>
            </a:r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根据枚举值输出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95605" y="1052830"/>
            <a:ext cx="769683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enum Status {Sun , Zoning ,Exhausted ,Happy , Thinking , Broken ,</a:t>
            </a:r>
            <a:endParaRPr lang="zh-CN" altLang="en-US"/>
          </a:p>
          <a:p>
            <a:r>
              <a:rPr lang="zh-CN" altLang="en-US"/>
              <a:t>            Fighting ,Lucky , Emo , Studying , Busy, Shopping};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67995" y="1701165"/>
            <a:ext cx="6916420" cy="5354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void display(enum Status c)</a:t>
            </a:r>
            <a:endParaRPr lang="zh-CN" altLang="en-US"/>
          </a:p>
          <a:p>
            <a:r>
              <a:rPr lang="zh-CN" altLang="en-US"/>
              <a:t>{</a:t>
            </a:r>
            <a:endParaRPr lang="zh-CN" altLang="en-US"/>
          </a:p>
          <a:p>
            <a:r>
              <a:rPr lang="zh-CN" altLang="en-US"/>
              <a:t>    switch(c)</a:t>
            </a:r>
            <a:endParaRPr lang="zh-CN" altLang="en-US"/>
          </a:p>
          <a:p>
            <a:r>
              <a:rPr lang="zh-CN" altLang="en-US"/>
              <a:t>    {</a:t>
            </a:r>
            <a:endParaRPr lang="zh-CN" altLang="en-US"/>
          </a:p>
          <a:p>
            <a:r>
              <a:rPr lang="zh-CN" altLang="en-US"/>
              <a:t>        case Sun      :printf("等天晴\t");break;</a:t>
            </a:r>
            <a:endParaRPr lang="zh-CN" altLang="en-US"/>
          </a:p>
          <a:p>
            <a:r>
              <a:rPr lang="zh-CN" altLang="en-US"/>
              <a:t>        case Zoning   :printf("发呆\t");break;</a:t>
            </a:r>
            <a:endParaRPr lang="zh-CN" altLang="en-US"/>
          </a:p>
          <a:p>
            <a:r>
              <a:rPr lang="zh-CN" altLang="en-US"/>
              <a:t>        case Exhausted:printf("疲惫\t");break;</a:t>
            </a:r>
            <a:endParaRPr lang="zh-CN" altLang="en-US"/>
          </a:p>
          <a:p>
            <a:r>
              <a:rPr lang="zh-CN" altLang="en-US"/>
              <a:t>        case Happy    :printf("美滋滋\t");break;</a:t>
            </a:r>
            <a:endParaRPr lang="zh-CN" altLang="en-US"/>
          </a:p>
          <a:p>
            <a:r>
              <a:rPr lang="zh-CN" altLang="en-US"/>
              <a:t>        case Thinking :printf("胡思乱想\t");break;</a:t>
            </a:r>
            <a:endParaRPr lang="zh-CN" altLang="en-US"/>
          </a:p>
          <a:p>
            <a:r>
              <a:rPr lang="zh-CN" altLang="en-US"/>
              <a:t>        case Broken   :printf("裂开\t");break;</a:t>
            </a:r>
            <a:endParaRPr lang="zh-CN" altLang="en-US"/>
          </a:p>
          <a:p>
            <a:r>
              <a:rPr lang="zh-CN" altLang="en-US"/>
              <a:t>        case Fighting :printf("冲\t");break;</a:t>
            </a:r>
            <a:endParaRPr lang="zh-CN" altLang="en-US"/>
          </a:p>
          <a:p>
            <a:r>
              <a:rPr lang="zh-CN" altLang="en-US"/>
              <a:t>        case Lucky    :printf("求锦鲤\t");break;</a:t>
            </a:r>
            <a:endParaRPr lang="zh-CN" altLang="en-US"/>
          </a:p>
          <a:p>
            <a:r>
              <a:rPr lang="zh-CN" altLang="en-US"/>
              <a:t>        case Emo      :printf("emo\t");break;</a:t>
            </a:r>
            <a:endParaRPr lang="zh-CN" altLang="en-US"/>
          </a:p>
          <a:p>
            <a:r>
              <a:rPr lang="zh-CN" altLang="en-US"/>
              <a:t>        case Studying :printf("学习\t");break;</a:t>
            </a:r>
            <a:endParaRPr lang="zh-CN" altLang="en-US"/>
          </a:p>
          <a:p>
            <a:r>
              <a:rPr lang="zh-CN" altLang="en-US"/>
              <a:t>        case Busy     :printf("忙\t");break;</a:t>
            </a:r>
            <a:endParaRPr lang="zh-CN" altLang="en-US"/>
          </a:p>
          <a:p>
            <a:r>
              <a:rPr lang="zh-CN" altLang="en-US"/>
              <a:t>        case Shopping :printf("购物\t");break;</a:t>
            </a:r>
            <a:endParaRPr lang="zh-CN" altLang="en-US"/>
          </a:p>
          <a:p>
            <a:r>
              <a:rPr lang="zh-CN" altLang="en-US"/>
              <a:t>    }</a:t>
            </a:r>
            <a:endParaRPr lang="zh-CN" altLang="en-US"/>
          </a:p>
          <a:p>
            <a:r>
              <a:rPr lang="zh-CN" altLang="en-US"/>
              <a:t>}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4294967295"/>
          </p:nvPr>
        </p:nvSpPr>
        <p:spPr>
          <a:xfrm>
            <a:off x="0" y="991235"/>
            <a:ext cx="8229600" cy="5231130"/>
          </a:xfrm>
        </p:spPr>
        <p:txBody>
          <a:bodyPr/>
          <a:p>
            <a:pPr marL="0" indent="0">
              <a:buNone/>
            </a:pPr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611505" y="116840"/>
            <a:ext cx="6508750" cy="65544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200"/>
              <a:t>int main()</a:t>
            </a:r>
            <a:endParaRPr lang="zh-CN" altLang="en-US" sz="1200"/>
          </a:p>
          <a:p>
            <a:r>
              <a:rPr lang="zh-CN" altLang="en-US" sz="1200"/>
              <a:t>{</a:t>
            </a:r>
            <a:endParaRPr lang="zh-CN" altLang="en-US" sz="1200"/>
          </a:p>
          <a:p>
            <a:r>
              <a:rPr lang="zh-CN" altLang="en-US" sz="1200"/>
              <a:t>    int status[32]={0},choice;</a:t>
            </a:r>
            <a:endParaRPr lang="zh-CN" altLang="en-US" sz="1200"/>
          </a:p>
          <a:p>
            <a:r>
              <a:rPr lang="zh-CN" altLang="en-US" sz="1200"/>
              <a:t>    enum Status c;</a:t>
            </a:r>
            <a:endParaRPr lang="zh-CN" altLang="en-US" sz="1200"/>
          </a:p>
          <a:p>
            <a:r>
              <a:rPr lang="zh-CN" altLang="en-US" sz="1200"/>
              <a:t>    printf("1.等天晴\t2.发呆    \t3.疲惫\n");</a:t>
            </a:r>
            <a:endParaRPr lang="zh-CN" altLang="en-US" sz="1200"/>
          </a:p>
          <a:p>
            <a:r>
              <a:rPr lang="zh-CN" altLang="en-US" sz="1200"/>
              <a:t>    printf("4.美滋滋\t5.胡思乱想\t6.裂开\n");</a:t>
            </a:r>
            <a:endParaRPr lang="zh-CN" altLang="en-US" sz="1200"/>
          </a:p>
          <a:p>
            <a:r>
              <a:rPr lang="zh-CN" altLang="en-US" sz="1200"/>
              <a:t>    printf("7.冲    \t8.求锦鲤  \t9.emo\n");</a:t>
            </a:r>
            <a:endParaRPr lang="zh-CN" altLang="en-US" sz="1200"/>
          </a:p>
          <a:p>
            <a:r>
              <a:rPr lang="zh-CN" altLang="en-US" sz="1200"/>
              <a:t>    printf("10.学习 \t11.忙     \t12.购物\n");</a:t>
            </a:r>
            <a:endParaRPr lang="zh-CN" altLang="en-US" sz="1200"/>
          </a:p>
          <a:p>
            <a:r>
              <a:rPr lang="zh-CN" altLang="en-US" sz="1200"/>
              <a:t>    printf("请选择你的状态（以0结束）:\n");</a:t>
            </a:r>
            <a:endParaRPr lang="zh-CN" altLang="en-US" sz="1200"/>
          </a:p>
          <a:p>
            <a:r>
              <a:rPr lang="zh-CN" altLang="en-US" sz="1200"/>
              <a:t>    scanf("%d",&amp;choice);</a:t>
            </a:r>
            <a:endParaRPr lang="zh-CN" altLang="en-US" sz="1200"/>
          </a:p>
          <a:p>
            <a:r>
              <a:rPr lang="zh-CN" altLang="en-US" sz="1200"/>
              <a:t>    while(choice!=0)</a:t>
            </a:r>
            <a:endParaRPr lang="zh-CN" altLang="en-US" sz="1200"/>
          </a:p>
          <a:p>
            <a:r>
              <a:rPr lang="zh-CN" altLang="en-US" sz="1200"/>
              <a:t>    {</a:t>
            </a:r>
            <a:endParaRPr lang="zh-CN" altLang="en-US" sz="1200"/>
          </a:p>
          <a:p>
            <a:r>
              <a:rPr lang="zh-CN" altLang="en-US" sz="1200"/>
              <a:t>        switch(choice)</a:t>
            </a:r>
            <a:endParaRPr lang="zh-CN" altLang="en-US" sz="1200"/>
          </a:p>
          <a:p>
            <a:r>
              <a:rPr lang="zh-CN" altLang="en-US" sz="1200"/>
              <a:t>        {</a:t>
            </a:r>
            <a:endParaRPr lang="zh-CN" altLang="en-US" sz="1200"/>
          </a:p>
          <a:p>
            <a:r>
              <a:rPr lang="zh-CN" altLang="en-US" sz="1200"/>
              <a:t>            case 1 :status[Sun]=1;break;</a:t>
            </a:r>
            <a:endParaRPr lang="zh-CN" altLang="en-US" sz="1200"/>
          </a:p>
          <a:p>
            <a:r>
              <a:rPr lang="zh-CN" altLang="en-US" sz="1200"/>
              <a:t>            case 2 :status[Zoning]=1;break;</a:t>
            </a:r>
            <a:endParaRPr lang="zh-CN" altLang="en-US" sz="1200"/>
          </a:p>
          <a:p>
            <a:r>
              <a:rPr lang="zh-CN" altLang="en-US" sz="1200"/>
              <a:t>            case 3 :status[Exhausted]=1;break;</a:t>
            </a:r>
            <a:endParaRPr lang="zh-CN" altLang="en-US" sz="1200"/>
          </a:p>
          <a:p>
            <a:r>
              <a:rPr lang="zh-CN" altLang="en-US" sz="1200"/>
              <a:t>            case 4 :status[Happy]=1;break;</a:t>
            </a:r>
            <a:endParaRPr lang="zh-CN" altLang="en-US" sz="1200"/>
          </a:p>
          <a:p>
            <a:r>
              <a:rPr lang="zh-CN" altLang="en-US" sz="1200"/>
              <a:t>            case 5 :status[Thinking]=1;break;</a:t>
            </a:r>
            <a:endParaRPr lang="zh-CN" altLang="en-US" sz="1200"/>
          </a:p>
          <a:p>
            <a:r>
              <a:rPr lang="zh-CN" altLang="en-US" sz="1200"/>
              <a:t>            case 6 :status[Broken]=1;break;</a:t>
            </a:r>
            <a:endParaRPr lang="zh-CN" altLang="en-US" sz="1200"/>
          </a:p>
          <a:p>
            <a:r>
              <a:rPr lang="zh-CN" altLang="en-US" sz="1200"/>
              <a:t>            case 7 :status[Fighting]=1;break;</a:t>
            </a:r>
            <a:endParaRPr lang="zh-CN" altLang="en-US" sz="1200"/>
          </a:p>
          <a:p>
            <a:r>
              <a:rPr lang="zh-CN" altLang="en-US" sz="1200"/>
              <a:t>            case 8 :status[Lucky]=1;break;</a:t>
            </a:r>
            <a:endParaRPr lang="zh-CN" altLang="en-US" sz="1200"/>
          </a:p>
          <a:p>
            <a:r>
              <a:rPr lang="zh-CN" altLang="en-US" sz="1200"/>
              <a:t>            case 9 :status[Emo]=1;break;</a:t>
            </a:r>
            <a:endParaRPr lang="zh-CN" altLang="en-US" sz="1200"/>
          </a:p>
          <a:p>
            <a:r>
              <a:rPr lang="zh-CN" altLang="en-US" sz="1200"/>
              <a:t>            case 10:status[Studying]=1;break;</a:t>
            </a:r>
            <a:endParaRPr lang="zh-CN" altLang="en-US" sz="1200"/>
          </a:p>
          <a:p>
            <a:r>
              <a:rPr lang="zh-CN" altLang="en-US" sz="1200"/>
              <a:t>            case 11:status[Busy]=1;break;</a:t>
            </a:r>
            <a:endParaRPr lang="zh-CN" altLang="en-US" sz="1200"/>
          </a:p>
          <a:p>
            <a:r>
              <a:rPr lang="zh-CN" altLang="en-US" sz="1200"/>
              <a:t>            case 12:status[Shopping]=1;break;</a:t>
            </a:r>
            <a:endParaRPr lang="zh-CN" altLang="en-US" sz="1200"/>
          </a:p>
          <a:p>
            <a:r>
              <a:rPr lang="zh-CN" altLang="en-US" sz="1200"/>
              <a:t>        }</a:t>
            </a:r>
            <a:endParaRPr lang="zh-CN" altLang="en-US" sz="1200"/>
          </a:p>
          <a:p>
            <a:r>
              <a:rPr lang="zh-CN" altLang="en-US" sz="1200"/>
              <a:t>        scanf("%d",&amp;choice);</a:t>
            </a:r>
            <a:endParaRPr lang="zh-CN" altLang="en-US" sz="1200"/>
          </a:p>
          <a:p>
            <a:r>
              <a:rPr lang="zh-CN" altLang="en-US" sz="1200"/>
              <a:t>    }</a:t>
            </a:r>
            <a:endParaRPr lang="zh-CN" altLang="en-US" sz="1200"/>
          </a:p>
          <a:p>
            <a:r>
              <a:rPr lang="zh-CN" altLang="en-US" sz="1200"/>
              <a:t>    printf("你的状态是：");</a:t>
            </a:r>
            <a:endParaRPr lang="zh-CN" altLang="en-US" sz="1200"/>
          </a:p>
          <a:p>
            <a:r>
              <a:rPr lang="zh-CN" altLang="en-US" sz="1200"/>
              <a:t>    for(c=Sun;c&lt;=Shopping;c++)</a:t>
            </a:r>
            <a:endParaRPr lang="zh-CN" altLang="en-US" sz="1200"/>
          </a:p>
          <a:p>
            <a:r>
              <a:rPr lang="zh-CN" altLang="en-US" sz="1200"/>
              <a:t>        if(status[c]==1)</a:t>
            </a:r>
            <a:endParaRPr lang="zh-CN" altLang="en-US" sz="1200"/>
          </a:p>
          <a:p>
            <a:r>
              <a:rPr lang="zh-CN" altLang="en-US" sz="1200"/>
              <a:t>            display(c);</a:t>
            </a:r>
            <a:endParaRPr lang="zh-CN" altLang="en-US" sz="1200"/>
          </a:p>
          <a:p>
            <a:r>
              <a:rPr lang="zh-CN" altLang="en-US" sz="1200"/>
              <a:t>    return 0;</a:t>
            </a:r>
            <a:endParaRPr lang="zh-CN" altLang="en-US" sz="1200"/>
          </a:p>
          <a:p>
            <a:r>
              <a:rPr lang="zh-CN" altLang="en-US" sz="1200"/>
              <a:t>}</a:t>
            </a:r>
            <a:endParaRPr lang="zh-CN" altLang="en-US" sz="1200"/>
          </a:p>
        </p:txBody>
      </p:sp>
      <p:sp>
        <p:nvSpPr>
          <p:cNvPr id="5" name="椭圆形标注 4"/>
          <p:cNvSpPr/>
          <p:nvPr/>
        </p:nvSpPr>
        <p:spPr>
          <a:xfrm>
            <a:off x="4211955" y="1988820"/>
            <a:ext cx="3258185" cy="1080135"/>
          </a:xfrm>
          <a:prstGeom prst="wedgeEllipseCallout">
            <a:avLst>
              <a:gd name="adj1" fmla="val -91531"/>
              <a:gd name="adj2" fmla="val 65461"/>
            </a:avLst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  <p:txBody>
          <a:bodyPr anchor="ctr"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根据选择，设置状态对应值</a:t>
            </a:r>
            <a:endParaRPr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p>
            <a:r>
              <a:rPr lang="en-US" altLang="zh-CN"/>
              <a:t>9.2.1 </a:t>
            </a:r>
            <a:r>
              <a:t>位运算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quarter" idx="17"/>
          </p:nvPr>
        </p:nvSpPr>
        <p:spPr/>
        <p:txBody>
          <a:bodyPr/>
          <a:p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>
                <a:sym typeface="+mn-ea"/>
              </a:rPr>
              <a:t>9.2二进制的世界很简单</a:t>
            </a:r>
            <a:endParaRPr lang="zh-CN" altLang="en-US"/>
          </a:p>
          <a:p>
            <a:endParaRPr lang="zh-CN" altLang="en-US"/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1403985" y="2204720"/>
          <a:ext cx="5893435" cy="2143125"/>
        </p:xfrm>
        <a:graphic>
          <a:graphicData uri="http://schemas.openxmlformats.org/drawingml/2006/table">
            <a:tbl>
              <a:tblPr/>
              <a:tblGrid>
                <a:gridCol w="2622550"/>
                <a:gridCol w="3270885"/>
              </a:tblGrid>
              <a:tr h="42862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运算符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描述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 cap="flat">
                      <a:noFill/>
                    </a:lnR>
                    <a:lnT w="1905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862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&amp;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按位与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862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|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按位或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862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~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按位取反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862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^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1905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24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按位异或</a:t>
                      </a:r>
                      <a:endParaRPr lang="en-US" altLang="en-US" sz="24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w="1905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>
                <a:sym typeface="+mn-ea"/>
              </a:rPr>
              <a:t>【例9-5】</a:t>
            </a:r>
            <a:r>
              <a:rPr lang="zh-CN" altLang="en-US">
                <a:sym typeface="+mn-ea"/>
              </a:rPr>
              <a:t>使用二进制记录例</a:t>
            </a:r>
            <a:r>
              <a:rPr lang="en-US" altLang="zh-CN">
                <a:sym typeface="+mn-ea"/>
              </a:rPr>
              <a:t>9-4</a:t>
            </a:r>
            <a:r>
              <a:rPr lang="zh-CN" altLang="en-US">
                <a:sym typeface="+mn-ea"/>
              </a:rPr>
              <a:t>微信状态，通过二进制运算实现个状态的设置。</a:t>
            </a:r>
            <a:endParaRPr lang="zh-CN" altLang="en-US">
              <a:sym typeface="+mn-ea"/>
            </a:endParaRPr>
          </a:p>
          <a:p>
            <a:pPr marL="0" indent="0">
              <a:buNone/>
            </a:pPr>
            <a:r>
              <a:rPr lang="zh-CN" altLang="en-US">
                <a:sym typeface="+mn-ea"/>
              </a:rPr>
              <a:t>分析：</a:t>
            </a:r>
            <a:endParaRPr lang="zh-CN" altLang="en-US">
              <a:sym typeface="+mn-ea"/>
            </a:endParaRPr>
          </a:p>
          <a:p>
            <a:r>
              <a:rPr lang="zh-CN" altLang="en-US" sz="2000">
                <a:sym typeface="+mn-ea"/>
              </a:rPr>
              <a:t>状态只有</a:t>
            </a:r>
            <a:r>
              <a:rPr lang="en-US" altLang="zh-CN" sz="2000">
                <a:sym typeface="+mn-ea"/>
              </a:rPr>
              <a:t>0</a:t>
            </a:r>
            <a:r>
              <a:rPr lang="zh-CN" altLang="en-US" sz="2000">
                <a:sym typeface="+mn-ea"/>
              </a:rPr>
              <a:t>，</a:t>
            </a:r>
            <a:r>
              <a:rPr lang="en-US" altLang="zh-CN" sz="2000">
                <a:sym typeface="+mn-ea"/>
              </a:rPr>
              <a:t>1</a:t>
            </a:r>
            <a:r>
              <a:rPr lang="zh-CN" altLang="en-US" sz="2000">
                <a:sym typeface="+mn-ea"/>
              </a:rPr>
              <a:t>两个值，可以使用一位二进制数表示，</a:t>
            </a:r>
            <a:endParaRPr lang="zh-CN" altLang="en-US">
              <a:sym typeface="+mn-ea"/>
            </a:endParaRPr>
          </a:p>
          <a:p>
            <a:pPr marL="0" indent="0">
              <a:buNone/>
            </a:pPr>
            <a:endParaRPr lang="en-US" altLang="zh-CN">
              <a:sym typeface="+mn-ea"/>
            </a:endParaRPr>
          </a:p>
          <a:p>
            <a:pPr marL="0" indent="0">
              <a:buNone/>
            </a:pP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使用二进制解决问题</a:t>
            </a:r>
            <a:endParaRPr lang="zh-CN" altLang="en-US"/>
          </a:p>
        </p:txBody>
      </p:sp>
      <p:graphicFrame>
        <p:nvGraphicFramePr>
          <p:cNvPr id="4" name="对象 -2147482593"/>
          <p:cNvGraphicFramePr/>
          <p:nvPr/>
        </p:nvGraphicFramePr>
        <p:xfrm>
          <a:off x="1905635" y="3429000"/>
          <a:ext cx="5002530" cy="189166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1" imgW="2459355" imgH="793115" progId="Visio.Drawing.15">
                  <p:embed/>
                </p:oleObj>
              </mc:Choice>
              <mc:Fallback>
                <p:oleObj name="" r:id="rId1" imgW="2459355" imgH="793115" progId="Visio.Drawing.15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905635" y="3429000"/>
                        <a:ext cx="5002530" cy="189166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0" name="文本框 99"/>
          <p:cNvSpPr txBox="1"/>
          <p:nvPr/>
        </p:nvSpPr>
        <p:spPr>
          <a:xfrm>
            <a:off x="748665" y="5229225"/>
            <a:ext cx="7646670" cy="11988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0" indent="127000"/>
            <a:r>
              <a:rPr lang="zh-CN" sz="1800" b="0">
                <a:ea typeface="宋体" panose="02010600030101010101" pitchFamily="2" charset="-122"/>
              </a:rPr>
              <a:t>程序中使用数组</a:t>
            </a:r>
            <a:r>
              <a:rPr lang="en-US" sz="1800" b="0">
                <a:latin typeface="Times New Roman" panose="02020603050405020304" pitchFamily="18" charset="0"/>
                <a:ea typeface="宋体" panose="02010600030101010101" pitchFamily="2" charset="-122"/>
              </a:rPr>
              <a:t>int set[32]={1,2,4,8,16,32,64,128,256,512,1024,2048}</a:t>
            </a:r>
            <a:r>
              <a:rPr lang="zh-CN" sz="1800" b="0">
                <a:ea typeface="宋体" panose="02010600030101010101" pitchFamily="2" charset="-122"/>
              </a:rPr>
              <a:t>辅助按位赋值运算，</a:t>
            </a:r>
            <a:r>
              <a:rPr lang="en-US" sz="1800" b="0">
                <a:latin typeface="Times New Roman" panose="02020603050405020304" pitchFamily="18" charset="0"/>
                <a:ea typeface="宋体" panose="02010600030101010101" pitchFamily="2" charset="-122"/>
              </a:rPr>
              <a:t>set</a:t>
            </a:r>
            <a:r>
              <a:rPr lang="zh-CN" sz="1800" b="0">
                <a:ea typeface="宋体" panose="02010600030101010101" pitchFamily="2" charset="-122"/>
              </a:rPr>
              <a:t>的各元素分别对应了各状态对应二进制位为</a:t>
            </a:r>
            <a:r>
              <a:rPr lang="en-US" sz="1800" b="0"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sz="1800" b="0">
                <a:ea typeface="宋体" panose="02010600030101010101" pitchFamily="2" charset="-122"/>
              </a:rPr>
              <a:t>而其他位为</a:t>
            </a:r>
            <a:r>
              <a:rPr lang="en-US" sz="1800" b="0">
                <a:latin typeface="Times New Roman" panose="02020603050405020304" pitchFamily="18" charset="0"/>
                <a:ea typeface="宋体" panose="02010600030101010101" pitchFamily="2" charset="-122"/>
              </a:rPr>
              <a:t>0</a:t>
            </a:r>
            <a:r>
              <a:rPr lang="zh-CN" sz="1800" b="0">
                <a:ea typeface="宋体" panose="02010600030101010101" pitchFamily="2" charset="-122"/>
              </a:rPr>
              <a:t>的情况。想设置某位为</a:t>
            </a:r>
            <a:r>
              <a:rPr lang="en-US" sz="1800" b="0"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sz="1800" b="0">
                <a:ea typeface="宋体" panose="02010600030101010101" pitchFamily="2" charset="-122"/>
              </a:rPr>
              <a:t>，而又不改变其他位的值，将</a:t>
            </a:r>
            <a:r>
              <a:rPr lang="en-US" sz="1800" b="0">
                <a:latin typeface="Times New Roman" panose="02020603050405020304" pitchFamily="18" charset="0"/>
                <a:ea typeface="宋体" panose="02010600030101010101" pitchFamily="2" charset="-122"/>
              </a:rPr>
              <a:t>status</a:t>
            </a:r>
            <a:r>
              <a:rPr lang="zh-CN" sz="1800" b="0">
                <a:ea typeface="宋体" panose="02010600030101010101" pitchFamily="2" charset="-122"/>
              </a:rPr>
              <a:t>与对应</a:t>
            </a:r>
            <a:r>
              <a:rPr lang="en-US" sz="1800" b="0">
                <a:latin typeface="Times New Roman" panose="02020603050405020304" pitchFamily="18" charset="0"/>
                <a:ea typeface="宋体" panose="02010600030101010101" pitchFamily="2" charset="-122"/>
              </a:rPr>
              <a:t>set[i]</a:t>
            </a:r>
            <a:r>
              <a:rPr lang="zh-CN" sz="1800" b="0">
                <a:ea typeface="宋体" panose="02010600030101010101" pitchFamily="2" charset="-122"/>
              </a:rPr>
              <a:t>按位求或（运算符为</a:t>
            </a:r>
            <a:r>
              <a:rPr lang="en-US" sz="1800" b="0">
                <a:latin typeface="Times New Roman" panose="02020603050405020304" pitchFamily="18" charset="0"/>
                <a:ea typeface="宋体" panose="02010600030101010101" pitchFamily="2" charset="-122"/>
              </a:rPr>
              <a:t>|</a:t>
            </a:r>
            <a:r>
              <a:rPr lang="zh-CN" sz="1800" b="0">
                <a:ea typeface="宋体" panose="02010600030101010101" pitchFamily="2" charset="-122"/>
              </a:rPr>
              <a:t>）。</a:t>
            </a:r>
            <a:endParaRPr lang="zh-CN" altLang="en-US" sz="1800" b="0"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755650" y="404495"/>
            <a:ext cx="8002270" cy="61855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void display(int status)</a:t>
            </a:r>
            <a:endParaRPr lang="zh-CN" altLang="en-US"/>
          </a:p>
          <a:p>
            <a:r>
              <a:rPr lang="zh-CN" altLang="en-US"/>
              <a:t>{</a:t>
            </a:r>
            <a:endParaRPr lang="zh-CN" altLang="en-US"/>
          </a:p>
          <a:p>
            <a:r>
              <a:rPr lang="zh-CN" altLang="en-US"/>
              <a:t>    int set[32]={1,2,4,8,16,32,64,128,256,512,1024,2048};</a:t>
            </a:r>
            <a:endParaRPr lang="zh-CN" altLang="en-US"/>
          </a:p>
          <a:p>
            <a:r>
              <a:rPr lang="zh-CN" altLang="en-US"/>
              <a:t>    int c,i;</a:t>
            </a:r>
            <a:endParaRPr lang="zh-CN" altLang="en-US"/>
          </a:p>
          <a:p>
            <a:r>
              <a:rPr lang="zh-CN" altLang="en-US"/>
              <a:t>    for(i=0;i&lt;12;i++)</a:t>
            </a:r>
            <a:endParaRPr lang="zh-CN" altLang="en-US"/>
          </a:p>
          <a:p>
            <a:r>
              <a:rPr lang="zh-CN" altLang="en-US"/>
              <a:t>    {</a:t>
            </a:r>
            <a:endParaRPr lang="zh-CN" altLang="en-US"/>
          </a:p>
          <a:p>
            <a:r>
              <a:rPr lang="zh-CN" altLang="en-US"/>
              <a:t>        </a:t>
            </a:r>
            <a:r>
              <a:rPr lang="zh-CN" altLang="en-US">
                <a:solidFill>
                  <a:srgbClr val="FF0000"/>
                </a:solidFill>
              </a:rPr>
              <a:t>c=status&amp;set[i];</a:t>
            </a:r>
            <a:endParaRPr lang="zh-CN" altLang="en-US"/>
          </a:p>
          <a:p>
            <a:r>
              <a:rPr lang="zh-CN" altLang="en-US"/>
              <a:t>        switch(c)</a:t>
            </a:r>
            <a:endParaRPr lang="zh-CN" altLang="en-US"/>
          </a:p>
          <a:p>
            <a:r>
              <a:rPr lang="zh-CN" altLang="en-US"/>
              <a:t>        {</a:t>
            </a:r>
            <a:endParaRPr lang="zh-CN" altLang="en-US"/>
          </a:p>
          <a:p>
            <a:r>
              <a:rPr lang="zh-CN" altLang="en-US"/>
              <a:t>            case 1   :printf("等天晴\t");break;</a:t>
            </a:r>
            <a:endParaRPr lang="zh-CN" altLang="en-US"/>
          </a:p>
          <a:p>
            <a:r>
              <a:rPr lang="zh-CN" altLang="en-US"/>
              <a:t>            case 2   :printf("发呆\t");break;</a:t>
            </a:r>
            <a:endParaRPr lang="zh-CN" altLang="en-US"/>
          </a:p>
          <a:p>
            <a:r>
              <a:rPr lang="zh-CN" altLang="en-US"/>
              <a:t>            case 4   :printf("疲惫\t");break;</a:t>
            </a:r>
            <a:endParaRPr lang="zh-CN" altLang="en-US"/>
          </a:p>
          <a:p>
            <a:r>
              <a:rPr lang="zh-CN" altLang="en-US"/>
              <a:t>            case 8   :printf("美滋滋\t");break;</a:t>
            </a:r>
            <a:endParaRPr lang="zh-CN" altLang="en-US"/>
          </a:p>
          <a:p>
            <a:r>
              <a:rPr lang="zh-CN" altLang="en-US"/>
              <a:t>            case 16  :printf("胡思乱想\t");break;</a:t>
            </a:r>
            <a:endParaRPr lang="zh-CN" altLang="en-US"/>
          </a:p>
          <a:p>
            <a:r>
              <a:rPr lang="zh-CN" altLang="en-US"/>
              <a:t>            case 32  :printf("裂开\t");break;</a:t>
            </a:r>
            <a:endParaRPr lang="zh-CN" altLang="en-US"/>
          </a:p>
          <a:p>
            <a:r>
              <a:rPr lang="zh-CN" altLang="en-US"/>
              <a:t>            case 64  :printf("冲\t");break;</a:t>
            </a:r>
            <a:endParaRPr lang="zh-CN" altLang="en-US"/>
          </a:p>
          <a:p>
            <a:r>
              <a:rPr lang="zh-CN" altLang="en-US"/>
              <a:t>            case 128 :printf("求锦鲤\t");break;</a:t>
            </a:r>
            <a:endParaRPr lang="zh-CN" altLang="en-US"/>
          </a:p>
          <a:p>
            <a:r>
              <a:rPr lang="zh-CN" altLang="en-US"/>
              <a:t>            case 256 :printf("emo\t");break;</a:t>
            </a:r>
            <a:endParaRPr lang="zh-CN" altLang="en-US"/>
          </a:p>
          <a:p>
            <a:r>
              <a:rPr lang="zh-CN" altLang="en-US"/>
              <a:t>            case 512 :printf("学习\t");break;</a:t>
            </a:r>
            <a:endParaRPr lang="zh-CN" altLang="en-US"/>
          </a:p>
          <a:p>
            <a:r>
              <a:rPr lang="zh-CN" altLang="en-US"/>
              <a:t>            case 1024:printf("忙\t");break;</a:t>
            </a:r>
            <a:endParaRPr lang="zh-CN" altLang="en-US"/>
          </a:p>
          <a:p>
            <a:r>
              <a:rPr lang="zh-CN" altLang="en-US"/>
              <a:t>            case 2048:printf("购物\t");break;</a:t>
            </a:r>
            <a:endParaRPr lang="zh-CN" altLang="en-US"/>
          </a:p>
          <a:p>
            <a:r>
              <a:rPr lang="zh-CN" altLang="en-US"/>
              <a:t>        }    }</a:t>
            </a:r>
            <a:r>
              <a:rPr lang="en-US" altLang="zh-CN"/>
              <a:t>    </a:t>
            </a:r>
            <a:r>
              <a:rPr lang="zh-CN" altLang="en-US"/>
              <a:t>}</a:t>
            </a:r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理解</a:t>
            </a:r>
            <a:r>
              <a:rPr lang="en-US" altLang="zh-CN" dirty="0"/>
              <a:t>C</a:t>
            </a:r>
            <a:r>
              <a:rPr lang="zh-CN" altLang="en-US" dirty="0"/>
              <a:t>语言共用体、枚举、位运算、复杂函数递归、编译预处理等概念方法</a:t>
            </a:r>
            <a:endParaRPr lang="zh-CN" altLang="en-US" dirty="0"/>
          </a:p>
          <a:p>
            <a:r>
              <a:rPr lang="zh-CN" altLang="en-US" dirty="0"/>
              <a:t>了解使用命令执行参数和回调函数的一般步骤</a:t>
            </a:r>
            <a:endParaRPr lang="zh-CN" altLang="en-US" dirty="0"/>
          </a:p>
          <a:p>
            <a:r>
              <a:rPr lang="zh-CN" altLang="en-US" dirty="0"/>
              <a:t>使用递归函数和指针处理复杂问题</a:t>
            </a:r>
            <a:endParaRPr lang="zh-CN" altLang="en-US" dirty="0"/>
          </a:p>
          <a:p>
            <a:r>
              <a:rPr lang="zh-CN" altLang="en-US" dirty="0"/>
              <a:t>使用特殊编程技术的能力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algn="ctr"/>
            <a:r>
              <a:rPr lang="zh-CN" altLang="en-US" dirty="0"/>
              <a:t>本章目标</a:t>
            </a:r>
            <a:endParaRPr lang="zh-CN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611505" y="383540"/>
            <a:ext cx="6431280" cy="147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void setStatus(int *pst,int choice)</a:t>
            </a:r>
            <a:endParaRPr lang="zh-CN" altLang="en-US"/>
          </a:p>
          <a:p>
            <a:r>
              <a:rPr lang="zh-CN" altLang="en-US"/>
              <a:t>{</a:t>
            </a:r>
            <a:endParaRPr lang="zh-CN" altLang="en-US"/>
          </a:p>
          <a:p>
            <a:r>
              <a:rPr lang="zh-CN" altLang="en-US"/>
              <a:t>    int set[32]={1,2,4,8,16,32,64,128,256,512,1024,2048};</a:t>
            </a:r>
            <a:endParaRPr lang="zh-CN" altLang="en-US"/>
          </a:p>
          <a:p>
            <a:r>
              <a:rPr lang="zh-CN" altLang="en-US"/>
              <a:t>    </a:t>
            </a:r>
            <a:r>
              <a:rPr lang="zh-CN" altLang="en-US">
                <a:solidFill>
                  <a:srgbClr val="FF0000"/>
                </a:solidFill>
              </a:rPr>
              <a:t>*pst=*pst|set[choice]</a:t>
            </a:r>
            <a:r>
              <a:rPr lang="zh-CN" altLang="en-US"/>
              <a:t>;</a:t>
            </a:r>
            <a:endParaRPr lang="zh-CN" altLang="en-US"/>
          </a:p>
          <a:p>
            <a:r>
              <a:rPr lang="zh-CN" altLang="en-US"/>
              <a:t>}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83260" y="1859915"/>
            <a:ext cx="6519545" cy="47999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int main(){</a:t>
            </a:r>
            <a:endParaRPr lang="zh-CN" altLang="en-US"/>
          </a:p>
          <a:p>
            <a:r>
              <a:rPr lang="zh-CN" altLang="en-US"/>
              <a:t>    int status=0,choice;</a:t>
            </a:r>
            <a:endParaRPr lang="zh-CN" altLang="en-US"/>
          </a:p>
          <a:p>
            <a:r>
              <a:rPr lang="zh-CN" altLang="en-US"/>
              <a:t>    printf("1.等天晴\t2.发呆    \t3.疲惫\n");</a:t>
            </a:r>
            <a:endParaRPr lang="zh-CN" altLang="en-US"/>
          </a:p>
          <a:p>
            <a:r>
              <a:rPr lang="zh-CN" altLang="en-US"/>
              <a:t>    printf("4.美滋滋\t5.胡思乱想\t6.裂开\n");</a:t>
            </a:r>
            <a:endParaRPr lang="zh-CN" altLang="en-US"/>
          </a:p>
          <a:p>
            <a:r>
              <a:rPr lang="zh-CN" altLang="en-US"/>
              <a:t>    printf("7.冲    \t8.求锦鲤  \t9.emo\n");</a:t>
            </a:r>
            <a:endParaRPr lang="zh-CN" altLang="en-US"/>
          </a:p>
          <a:p>
            <a:r>
              <a:rPr lang="zh-CN" altLang="en-US"/>
              <a:t>    printf("10.学习 \t11.忙     \t12.购物\n");</a:t>
            </a:r>
            <a:endParaRPr lang="zh-CN" altLang="en-US"/>
          </a:p>
          <a:p>
            <a:r>
              <a:rPr lang="zh-CN" altLang="en-US"/>
              <a:t>    printf("请选择你的状态（以0结束）:\n");</a:t>
            </a:r>
            <a:endParaRPr lang="zh-CN" altLang="en-US"/>
          </a:p>
          <a:p>
            <a:r>
              <a:rPr lang="zh-CN" altLang="en-US"/>
              <a:t>    scanf("%d",&amp;choice);</a:t>
            </a:r>
            <a:endParaRPr lang="zh-CN" altLang="en-US"/>
          </a:p>
          <a:p>
            <a:r>
              <a:rPr lang="zh-CN" altLang="en-US"/>
              <a:t>    while(choice!=0)</a:t>
            </a:r>
            <a:endParaRPr lang="zh-CN" altLang="en-US"/>
          </a:p>
          <a:p>
            <a:r>
              <a:rPr lang="zh-CN" altLang="en-US"/>
              <a:t>    {</a:t>
            </a:r>
            <a:endParaRPr lang="zh-CN" altLang="en-US"/>
          </a:p>
          <a:p>
            <a:r>
              <a:rPr lang="zh-CN" altLang="en-US"/>
              <a:t>        setStatus(&amp;status,choice-1);</a:t>
            </a:r>
            <a:endParaRPr lang="zh-CN" altLang="en-US"/>
          </a:p>
          <a:p>
            <a:r>
              <a:rPr lang="zh-CN" altLang="en-US"/>
              <a:t>        scanf("%d",&amp;choice);</a:t>
            </a:r>
            <a:endParaRPr lang="zh-CN" altLang="en-US"/>
          </a:p>
          <a:p>
            <a:r>
              <a:rPr lang="zh-CN" altLang="en-US"/>
              <a:t>    }</a:t>
            </a:r>
            <a:endParaRPr lang="zh-CN" altLang="en-US"/>
          </a:p>
          <a:p>
            <a:r>
              <a:rPr lang="zh-CN" altLang="en-US"/>
              <a:t>    printf("你的状态是：");</a:t>
            </a:r>
            <a:endParaRPr lang="zh-CN" altLang="en-US"/>
          </a:p>
          <a:p>
            <a:r>
              <a:rPr lang="zh-CN" altLang="en-US"/>
              <a:t>    display(status);</a:t>
            </a:r>
            <a:endParaRPr lang="zh-CN" altLang="en-US"/>
          </a:p>
          <a:p>
            <a:r>
              <a:rPr lang="zh-CN" altLang="en-US"/>
              <a:t>    return 0;</a:t>
            </a:r>
            <a:endParaRPr lang="zh-CN" altLang="en-US"/>
          </a:p>
          <a:p>
            <a:r>
              <a:rPr lang="zh-CN" altLang="en-US"/>
              <a:t>}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 sz="2000">
                <a:sym typeface="+mn-ea"/>
              </a:rPr>
              <a:t>变量signal存放了16路信号的情况（每路信号一个二进制位）</a:t>
            </a:r>
            <a:endParaRPr lang="zh-CN" altLang="en-US" sz="2000"/>
          </a:p>
          <a:p>
            <a:pPr marL="0" indent="0">
              <a:buNone/>
            </a:pPr>
            <a:r>
              <a:rPr lang="zh-CN" altLang="en-US" sz="2000"/>
              <a:t>1)提取特定的二进制位。</a:t>
            </a:r>
            <a:endParaRPr lang="zh-CN" altLang="en-US" sz="2000"/>
          </a:p>
          <a:p>
            <a:pPr marL="0" indent="0">
              <a:buNone/>
            </a:pPr>
            <a:r>
              <a:rPr lang="zh-CN" altLang="en-US" sz="2000"/>
              <a:t>想检测</a:t>
            </a:r>
            <a:r>
              <a:rPr lang="en-US" altLang="zh-CN" sz="2000"/>
              <a:t>signal</a:t>
            </a:r>
            <a:r>
              <a:rPr lang="zh-CN" altLang="en-US" sz="2000"/>
              <a:t>变量第2、4、5路信号的情况（信号从0路开始计），使用signal</a:t>
            </a:r>
            <a:r>
              <a:rPr lang="zh-CN" altLang="en-US" sz="2000">
                <a:solidFill>
                  <a:srgbClr val="FF0000"/>
                </a:solidFill>
              </a:rPr>
              <a:t>&amp;</a:t>
            </a:r>
            <a:r>
              <a:rPr lang="zh-CN" altLang="en-US" sz="2000"/>
              <a:t>52（52是二进制数(110100)</a:t>
            </a:r>
            <a:r>
              <a:rPr lang="zh-CN" altLang="en-US" sz="2000" baseline="-25000">
                <a:solidFill>
                  <a:schemeClr val="tx1"/>
                </a:solidFill>
                <a:uFillTx/>
              </a:rPr>
              <a:t>2</a:t>
            </a:r>
            <a:r>
              <a:rPr lang="zh-CN" altLang="en-US" sz="2000"/>
              <a:t>对应的十进制数）。</a:t>
            </a:r>
            <a:endParaRPr lang="zh-CN" altLang="en-US" sz="2000"/>
          </a:p>
          <a:p>
            <a:pPr marL="0" indent="0">
              <a:buNone/>
            </a:pPr>
            <a:r>
              <a:rPr lang="zh-CN" altLang="en-US" sz="2000"/>
              <a:t>2)对特定位清0。</a:t>
            </a:r>
            <a:endParaRPr lang="zh-CN" altLang="en-US" sz="2000"/>
          </a:p>
          <a:p>
            <a:pPr marL="0" indent="0">
              <a:buNone/>
            </a:pPr>
            <a:r>
              <a:rPr lang="zh-CN" altLang="en-US" sz="2000"/>
              <a:t>要将</a:t>
            </a:r>
            <a:r>
              <a:rPr lang="zh-CN" altLang="en-US" sz="2000">
                <a:sym typeface="+mn-ea"/>
              </a:rPr>
              <a:t>signal变量</a:t>
            </a:r>
            <a:r>
              <a:rPr lang="zh-CN" altLang="en-US" sz="2000"/>
              <a:t>高8路信号清零，则</a:t>
            </a:r>
            <a:endParaRPr lang="zh-CN" altLang="en-US" sz="2000"/>
          </a:p>
          <a:p>
            <a:pPr marL="0" indent="0">
              <a:buNone/>
            </a:pPr>
            <a:r>
              <a:rPr lang="zh-CN" altLang="en-US" sz="2000"/>
              <a:t>signal=signal</a:t>
            </a:r>
            <a:r>
              <a:rPr lang="zh-CN" altLang="en-US" sz="2000">
                <a:solidFill>
                  <a:srgbClr val="FF0000"/>
                </a:solidFill>
              </a:rPr>
              <a:t>&amp;</a:t>
            </a:r>
            <a:r>
              <a:rPr lang="zh-CN" altLang="en-US" sz="2000"/>
              <a:t>0xFF;</a:t>
            </a:r>
            <a:endParaRPr lang="zh-CN" altLang="en-US" sz="2000"/>
          </a:p>
          <a:p>
            <a:pPr marL="0" indent="0">
              <a:buNone/>
            </a:pPr>
            <a:r>
              <a:rPr lang="zh-CN" altLang="en-US" sz="2000"/>
              <a:t>这里0xFF为十六进制常量，对应的8位二进制位并且数据位全为1。</a:t>
            </a:r>
            <a:endParaRPr lang="zh-CN" altLang="en-US" sz="200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（1）按位与&amp;</a:t>
            </a:r>
            <a:r>
              <a:rPr lang="en-US" altLang="zh-CN"/>
              <a:t> </a:t>
            </a:r>
            <a:r>
              <a:t>应用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 sz="2000">
                <a:sym typeface="+mn-ea"/>
              </a:rPr>
              <a:t>变量signal存放了16路信号的情况（每路信号一个二进制位）</a:t>
            </a:r>
            <a:endParaRPr lang="zh-CN" altLang="en-US" sz="2000"/>
          </a:p>
          <a:p>
            <a:r>
              <a:rPr lang="zh-CN" altLang="en-US" sz="2000"/>
              <a:t>按位求或，可以在保持其他位不变的情况下对特定为位赋1。前述变量signal，想要第0路和第15路信号为1，其余位保持不变，则</a:t>
            </a:r>
            <a:endParaRPr lang="zh-CN" altLang="en-US" sz="2000"/>
          </a:p>
          <a:p>
            <a:pPr marL="0" indent="0">
              <a:buNone/>
            </a:pPr>
            <a:r>
              <a:rPr lang="en-US" altLang="zh-CN" sz="2000"/>
              <a:t>      </a:t>
            </a:r>
            <a:r>
              <a:rPr lang="zh-CN" altLang="en-US" sz="2000"/>
              <a:t>signal=signal</a:t>
            </a:r>
            <a:r>
              <a:rPr lang="zh-CN" altLang="en-US" sz="2000">
                <a:solidFill>
                  <a:srgbClr val="FF0000"/>
                </a:solidFill>
              </a:rPr>
              <a:t>|</a:t>
            </a:r>
            <a:r>
              <a:rPr lang="zh-CN" altLang="en-US" sz="2000"/>
              <a:t>0x81;</a:t>
            </a:r>
            <a:endParaRPr lang="zh-CN" altLang="en-US" sz="2000"/>
          </a:p>
          <a:p>
            <a:r>
              <a:rPr lang="zh-CN" altLang="en-US" sz="2000">
                <a:sym typeface="+mn-ea"/>
              </a:rPr>
              <a:t>若想将其信号全部取反，则signal=</a:t>
            </a:r>
            <a:r>
              <a:rPr lang="zh-CN" altLang="en-US" sz="2000">
                <a:solidFill>
                  <a:srgbClr val="FF0000"/>
                </a:solidFill>
                <a:sym typeface="+mn-ea"/>
              </a:rPr>
              <a:t>~</a:t>
            </a:r>
            <a:r>
              <a:rPr lang="zh-CN" altLang="en-US" sz="2000">
                <a:sym typeface="+mn-ea"/>
              </a:rPr>
              <a:t>signal。</a:t>
            </a:r>
            <a:endParaRPr lang="zh-CN" altLang="en-US" sz="2000"/>
          </a:p>
          <a:p>
            <a:pPr marL="0" indent="0">
              <a:buNone/>
            </a:pPr>
            <a:endParaRPr lang="zh-CN" altLang="en-US" sz="2000"/>
          </a:p>
          <a:p>
            <a:pPr marL="0" indent="0">
              <a:buNone/>
            </a:pPr>
            <a:endParaRPr lang="zh-CN" altLang="en-US" sz="200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（2）按位或 |</a:t>
            </a:r>
            <a:r>
              <a:rPr lang="en-US" altLang="zh-CN"/>
              <a:t> </a:t>
            </a:r>
            <a:r>
              <a:t>及</a:t>
            </a:r>
            <a:r>
              <a:rPr>
                <a:sym typeface="+mn-ea"/>
              </a:rPr>
              <a:t>按位取反~</a:t>
            </a:r>
            <a:r>
              <a:t>应用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 sz="2000">
                <a:sym typeface="+mn-ea"/>
              </a:rPr>
              <a:t>变量signal存放了16路信号的情况（每路信号一个二进制位）</a:t>
            </a:r>
            <a:endParaRPr lang="zh-CN" altLang="en-US" sz="2000"/>
          </a:p>
          <a:p>
            <a:r>
              <a:rPr lang="zh-CN" altLang="en-US" sz="2000"/>
              <a:t>按位异或可以实现对特定位进行翻转，0与1异或变为1，而1与1异或变为0。变量signal，若想对其高8路信号取反，其余不变，则</a:t>
            </a:r>
            <a:endParaRPr lang="zh-CN" altLang="en-US" sz="2000"/>
          </a:p>
          <a:p>
            <a:pPr marL="0" indent="0">
              <a:buNone/>
            </a:pPr>
            <a:r>
              <a:rPr lang="en-US" altLang="zh-CN" sz="2000"/>
              <a:t>     </a:t>
            </a:r>
            <a:r>
              <a:rPr lang="zh-CN" altLang="en-US" sz="2000"/>
              <a:t>signal=signal</a:t>
            </a:r>
            <a:r>
              <a:rPr lang="zh-CN" altLang="en-US" sz="2000">
                <a:solidFill>
                  <a:srgbClr val="FF0000"/>
                </a:solidFill>
              </a:rPr>
              <a:t>^</a:t>
            </a:r>
            <a:r>
              <a:rPr lang="zh-CN" altLang="en-US" sz="2000"/>
              <a:t>0xF000;</a:t>
            </a:r>
            <a:endParaRPr lang="zh-CN" altLang="en-US" sz="2000"/>
          </a:p>
          <a:p>
            <a:r>
              <a:rPr lang="zh-CN" altLang="en-US" sz="2000"/>
              <a:t>异或运算除了满足交换律和结合律外，还有一个重要特性，就是自反性，即：A</a:t>
            </a:r>
            <a:r>
              <a:rPr lang="zh-CN" altLang="en-US" sz="2000">
                <a:solidFill>
                  <a:srgbClr val="FF0000"/>
                </a:solidFill>
              </a:rPr>
              <a:t> ^ </a:t>
            </a:r>
            <a:r>
              <a:rPr lang="zh-CN" altLang="en-US" sz="2000"/>
              <a:t>B </a:t>
            </a:r>
            <a:r>
              <a:rPr lang="zh-CN" altLang="en-US" sz="2000">
                <a:solidFill>
                  <a:srgbClr val="FF0000"/>
                </a:solidFill>
              </a:rPr>
              <a:t>^</a:t>
            </a:r>
            <a:r>
              <a:rPr lang="zh-CN" altLang="en-US" sz="2000"/>
              <a:t> B = A。</a:t>
            </a:r>
            <a:endParaRPr lang="zh-CN" altLang="en-US" sz="2000"/>
          </a:p>
          <a:p>
            <a:r>
              <a:rPr lang="zh-CN" altLang="en-US" sz="2000"/>
              <a:t>使用异或运算交换两个变量的值。</a:t>
            </a:r>
            <a:endParaRPr lang="zh-CN" altLang="en-US" sz="2000"/>
          </a:p>
          <a:p>
            <a:pPr marL="0" indent="0">
              <a:buNone/>
            </a:pPr>
            <a:r>
              <a:rPr lang="zh-CN" altLang="en-US" sz="2000"/>
              <a:t>   </a:t>
            </a:r>
            <a:r>
              <a:rPr lang="zh-CN" altLang="en-US" sz="1600"/>
              <a:t> int a=5,b=3;</a:t>
            </a:r>
            <a:endParaRPr lang="zh-CN" altLang="en-US" sz="1600"/>
          </a:p>
          <a:p>
            <a:pPr marL="0" indent="0">
              <a:buNone/>
            </a:pPr>
            <a:r>
              <a:rPr lang="zh-CN" altLang="en-US" sz="1600"/>
              <a:t>    /*异或方法*/</a:t>
            </a:r>
            <a:endParaRPr lang="zh-CN" altLang="en-US" sz="1600"/>
          </a:p>
          <a:p>
            <a:pPr marL="0" indent="0">
              <a:buNone/>
            </a:pPr>
            <a:r>
              <a:rPr lang="zh-CN" altLang="en-US" sz="1600"/>
              <a:t>    a=a^b;</a:t>
            </a:r>
            <a:endParaRPr lang="zh-CN" altLang="en-US" sz="1600"/>
          </a:p>
          <a:p>
            <a:pPr marL="0" indent="0">
              <a:buNone/>
            </a:pPr>
            <a:r>
              <a:rPr lang="zh-CN" altLang="en-US" sz="1600"/>
              <a:t>    b=b^a;</a:t>
            </a:r>
            <a:endParaRPr lang="zh-CN" altLang="en-US" sz="1600"/>
          </a:p>
          <a:p>
            <a:pPr marL="0" indent="0">
              <a:buNone/>
            </a:pPr>
            <a:r>
              <a:rPr lang="zh-CN" altLang="en-US" sz="1600"/>
              <a:t>    a=a^b;</a:t>
            </a:r>
            <a:endParaRPr lang="zh-CN" altLang="en-US" sz="1600"/>
          </a:p>
          <a:p>
            <a:pPr marL="0" indent="0">
              <a:buNone/>
            </a:pPr>
            <a:endParaRPr lang="zh-CN" altLang="en-US" sz="160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t>（</a:t>
            </a:r>
            <a:r>
              <a:rPr lang="en-US" altLang="zh-CN"/>
              <a:t>3</a:t>
            </a:r>
            <a:r>
              <a:t>）按位异或^应用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【例9</a:t>
            </a:r>
            <a:r>
              <a:rPr lang="en-US" altLang="zh-CN"/>
              <a:t>-</a:t>
            </a:r>
            <a:r>
              <a:rPr lang="zh-CN" altLang="en-US"/>
              <a:t>6】现在移动支付都需要支付密码，长时间不使用就会遗忘。小明为解决这个问题，在学习完位运算后，想到一个好主意，决定对自己的支付密码进行加密后记录下来，这样即使忘记了，也可以通过解密想起来。</a:t>
            </a:r>
            <a:endParaRPr lang="zh-CN" altLang="en-US"/>
          </a:p>
          <a:p>
            <a:r>
              <a:rPr lang="zh-CN" altLang="en-US"/>
              <a:t>使用异或进行加密需要一个秘钥key，可以是容易记住的数据。</a:t>
            </a:r>
            <a:endParaRPr lang="zh-CN" altLang="en-US"/>
          </a:p>
          <a:p>
            <a:r>
              <a:rPr lang="zh-CN" altLang="en-US"/>
              <a:t>一次与秘钥</a:t>
            </a:r>
            <a:r>
              <a:rPr lang="zh-CN" altLang="en-US">
                <a:solidFill>
                  <a:srgbClr val="FF0000"/>
                </a:solidFill>
              </a:rPr>
              <a:t>异或</a:t>
            </a:r>
            <a:r>
              <a:rPr lang="zh-CN" altLang="en-US"/>
              <a:t>实现加密，密文与秘钥</a:t>
            </a:r>
            <a:r>
              <a:rPr lang="zh-CN" altLang="en-US">
                <a:solidFill>
                  <a:srgbClr val="FF0000"/>
                </a:solidFill>
              </a:rPr>
              <a:t>异或</a:t>
            </a:r>
            <a:r>
              <a:rPr lang="zh-CN" altLang="en-US"/>
              <a:t>实现解密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按位异或应用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使用异或进行加密解密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51460" y="1052830"/>
            <a:ext cx="8694420" cy="56311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#include &lt;stdio.h&gt;</a:t>
            </a:r>
            <a:endParaRPr lang="zh-CN" altLang="en-US"/>
          </a:p>
          <a:p>
            <a:r>
              <a:rPr lang="zh-CN" altLang="en-US">
                <a:solidFill>
                  <a:srgbClr val="FF0000"/>
                </a:solidFill>
              </a:rPr>
              <a:t>int Coding(int pw,int key){</a:t>
            </a:r>
            <a:endParaRPr lang="zh-CN" altLang="en-US">
              <a:solidFill>
                <a:srgbClr val="FF0000"/>
              </a:solidFill>
            </a:endParaRPr>
          </a:p>
          <a:p>
            <a:r>
              <a:rPr lang="zh-CN" altLang="en-US">
                <a:solidFill>
                  <a:srgbClr val="FF0000"/>
                </a:solidFill>
              </a:rPr>
              <a:t>    return pw^key;</a:t>
            </a:r>
            <a:endParaRPr lang="zh-CN" altLang="en-US">
              <a:solidFill>
                <a:srgbClr val="FF0000"/>
              </a:solidFill>
            </a:endParaRPr>
          </a:p>
          <a:p>
            <a:r>
              <a:rPr lang="zh-CN" altLang="en-US"/>
              <a:t>}</a:t>
            </a:r>
            <a:endParaRPr lang="zh-CN" altLang="en-US"/>
          </a:p>
          <a:p>
            <a:r>
              <a:rPr lang="zh-CN" altLang="en-US"/>
              <a:t>int main(){</a:t>
            </a:r>
            <a:endParaRPr lang="zh-CN" altLang="en-US"/>
          </a:p>
          <a:p>
            <a:r>
              <a:rPr lang="zh-CN" altLang="en-US"/>
              <a:t>    int password,key;</a:t>
            </a:r>
            <a:endParaRPr lang="zh-CN" altLang="en-US"/>
          </a:p>
          <a:p>
            <a:r>
              <a:rPr lang="zh-CN" altLang="en-US"/>
              <a:t>    printf("\n**************Encrypt*****************\n");</a:t>
            </a:r>
            <a:endParaRPr lang="zh-CN" altLang="en-US"/>
          </a:p>
          <a:p>
            <a:r>
              <a:rPr lang="zh-CN" altLang="en-US"/>
              <a:t>    printf("input your password:");</a:t>
            </a:r>
            <a:endParaRPr lang="zh-CN" altLang="en-US"/>
          </a:p>
          <a:p>
            <a:r>
              <a:rPr lang="zh-CN" altLang="en-US"/>
              <a:t>    scanf("%d",&amp;password);</a:t>
            </a:r>
            <a:endParaRPr lang="zh-CN" altLang="en-US"/>
          </a:p>
          <a:p>
            <a:r>
              <a:rPr lang="zh-CN" altLang="en-US"/>
              <a:t>    printf("input your key:");</a:t>
            </a:r>
            <a:endParaRPr lang="zh-CN" altLang="en-US"/>
          </a:p>
          <a:p>
            <a:r>
              <a:rPr lang="zh-CN" altLang="en-US"/>
              <a:t>    scanf("%d",&amp;key);</a:t>
            </a:r>
            <a:endParaRPr lang="zh-CN" altLang="en-US"/>
          </a:p>
          <a:p>
            <a:r>
              <a:rPr lang="zh-CN" altLang="en-US"/>
              <a:t>    printf("The encrypted password is %d\n",Coding(password,key));</a:t>
            </a:r>
            <a:endParaRPr lang="zh-CN" altLang="en-US"/>
          </a:p>
          <a:p>
            <a:r>
              <a:rPr lang="zh-CN" altLang="en-US"/>
              <a:t>    printf("\n**************Decrypt*****************\n");</a:t>
            </a:r>
            <a:endParaRPr lang="zh-CN" altLang="en-US"/>
          </a:p>
          <a:p>
            <a:r>
              <a:rPr lang="zh-CN" altLang="en-US"/>
              <a:t>    printf("input your code:");</a:t>
            </a:r>
            <a:endParaRPr lang="zh-CN" altLang="en-US"/>
          </a:p>
          <a:p>
            <a:r>
              <a:rPr lang="zh-CN" altLang="en-US"/>
              <a:t>    scanf("%d",&amp;password);</a:t>
            </a:r>
            <a:endParaRPr lang="zh-CN" altLang="en-US"/>
          </a:p>
          <a:p>
            <a:r>
              <a:rPr lang="zh-CN" altLang="en-US"/>
              <a:t>    printf("input your key:");</a:t>
            </a:r>
            <a:endParaRPr lang="zh-CN" altLang="en-US"/>
          </a:p>
          <a:p>
            <a:r>
              <a:rPr lang="zh-CN" altLang="en-US"/>
              <a:t>    scanf("%d",&amp;key);</a:t>
            </a:r>
            <a:endParaRPr lang="zh-CN" altLang="en-US"/>
          </a:p>
          <a:p>
            <a:r>
              <a:rPr lang="zh-CN" altLang="en-US"/>
              <a:t>    printf("The password is %d\n",Coding(password,key));</a:t>
            </a:r>
            <a:endParaRPr lang="zh-CN" altLang="en-US"/>
          </a:p>
          <a:p>
            <a:r>
              <a:rPr lang="zh-CN" altLang="en-US"/>
              <a:t>    return 0;</a:t>
            </a:r>
            <a:endParaRPr lang="zh-CN" altLang="en-US"/>
          </a:p>
          <a:p>
            <a:r>
              <a:rPr lang="zh-CN" altLang="en-US"/>
              <a:t>}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457200" y="2065655"/>
            <a:ext cx="8229600" cy="4156710"/>
          </a:xfrm>
        </p:spPr>
        <p:txBody>
          <a:bodyPr/>
          <a:p>
            <a:pPr marL="0" indent="0">
              <a:buNone/>
            </a:pPr>
            <a:r>
              <a:rPr lang="zh-CN" altLang="en-US" sz="2000"/>
              <a:t>【例9</a:t>
            </a:r>
            <a:r>
              <a:rPr lang="en-US" altLang="zh-CN" sz="2000"/>
              <a:t>-</a:t>
            </a:r>
            <a:r>
              <a:rPr lang="zh-CN" altLang="en-US" sz="2000"/>
              <a:t>7】例9-6中需要使用set数组，依次记录2的幂次，小明在使用时是依次计算2的幂次得到，然而学过位运算的小亮告诉他完全不需要这么麻烦啦，二进制的世界很简单！</a:t>
            </a:r>
            <a:endParaRPr lang="zh-CN" altLang="en-US" sz="2000"/>
          </a:p>
          <a:p>
            <a:r>
              <a:rPr lang="en-US" altLang="zh-CN" sz="2000"/>
              <a:t>2</a:t>
            </a:r>
            <a:r>
              <a:rPr lang="zh-CN" altLang="en-US" sz="2000"/>
              <a:t>的幂次，通过二进制位左移即可实现</a:t>
            </a:r>
            <a:endParaRPr lang="zh-CN" altLang="en-US" sz="200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9.2.2位移</a:t>
            </a:r>
            <a:endParaRPr lang="zh-CN" altLang="en-US"/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2771775" y="981075"/>
          <a:ext cx="3275965" cy="952500"/>
        </p:xfrm>
        <a:graphic>
          <a:graphicData uri="http://schemas.openxmlformats.org/drawingml/2006/table">
            <a:tbl>
              <a:tblPr/>
              <a:tblGrid>
                <a:gridCol w="1371600"/>
                <a:gridCol w="1904365"/>
              </a:tblGrid>
              <a:tr h="3175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运算符</a:t>
                      </a:r>
                      <a:endParaRPr lang="en-US" altLang="en-US" sz="2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描述</a:t>
                      </a:r>
                      <a:endParaRPr lang="en-US" altLang="en-US" sz="2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 cap="flat">
                      <a:noFill/>
                    </a:lnR>
                    <a:lnT w="1905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75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&lt;&lt;</a:t>
                      </a:r>
                      <a:endParaRPr lang="en-US" altLang="en-US" sz="2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向左位移</a:t>
                      </a:r>
                      <a:endParaRPr lang="en-US" altLang="en-US" sz="2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750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&gt;&gt;</a:t>
                      </a:r>
                      <a:endParaRPr lang="en-US" altLang="en-US" sz="2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1905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20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向右位移</a:t>
                      </a:r>
                      <a:endParaRPr lang="en-US" altLang="en-US" sz="20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w="1905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位移示例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39750" y="1268730"/>
            <a:ext cx="8229600" cy="47999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#include &lt;stdio.h&gt;</a:t>
            </a:r>
            <a:endParaRPr lang="zh-CN" altLang="en-US"/>
          </a:p>
          <a:p>
            <a:r>
              <a:rPr lang="zh-CN" altLang="en-US"/>
              <a:t>void power2(int set[],int n);</a:t>
            </a:r>
            <a:endParaRPr lang="zh-CN" altLang="en-US"/>
          </a:p>
          <a:p>
            <a:r>
              <a:rPr lang="zh-CN" altLang="en-US"/>
              <a:t>int main() {</a:t>
            </a:r>
            <a:endParaRPr lang="zh-CN" altLang="en-US"/>
          </a:p>
          <a:p>
            <a:r>
              <a:rPr lang="zh-CN" altLang="en-US"/>
              <a:t>	int i,set[20];</a:t>
            </a:r>
            <a:endParaRPr lang="zh-CN" altLang="en-US"/>
          </a:p>
          <a:p>
            <a:r>
              <a:rPr lang="zh-CN" altLang="en-US"/>
              <a:t>	power2(set,20);</a:t>
            </a:r>
            <a:endParaRPr lang="zh-CN" altLang="en-US"/>
          </a:p>
          <a:p>
            <a:r>
              <a:rPr lang="zh-CN" altLang="en-US"/>
              <a:t>	for(i=0;i&lt;20;i++)</a:t>
            </a:r>
            <a:endParaRPr lang="zh-CN" altLang="en-US"/>
          </a:p>
          <a:p>
            <a:r>
              <a:rPr lang="zh-CN" altLang="en-US"/>
              <a:t>		printf("%10d",set[i]);</a:t>
            </a:r>
            <a:endParaRPr lang="zh-CN" altLang="en-US"/>
          </a:p>
          <a:p>
            <a:r>
              <a:rPr lang="zh-CN" altLang="en-US"/>
              <a:t>	return 0;</a:t>
            </a:r>
            <a:endParaRPr lang="zh-CN" altLang="en-US"/>
          </a:p>
          <a:p>
            <a:r>
              <a:rPr lang="zh-CN" altLang="en-US"/>
              <a:t>}</a:t>
            </a:r>
            <a:endParaRPr lang="zh-CN" altLang="en-US"/>
          </a:p>
          <a:p>
            <a:r>
              <a:rPr lang="zh-CN" altLang="en-US"/>
              <a:t>void power2(int set[],int n){</a:t>
            </a:r>
            <a:endParaRPr lang="zh-CN" altLang="en-US"/>
          </a:p>
          <a:p>
            <a:r>
              <a:rPr lang="zh-CN" altLang="en-US"/>
              <a:t>	int i=1;</a:t>
            </a:r>
            <a:endParaRPr lang="zh-CN" altLang="en-US"/>
          </a:p>
          <a:p>
            <a:r>
              <a:rPr lang="zh-CN" altLang="en-US"/>
              <a:t>	set[0]=1;</a:t>
            </a:r>
            <a:endParaRPr lang="zh-CN" altLang="en-US"/>
          </a:p>
          <a:p>
            <a:r>
              <a:rPr lang="zh-CN" altLang="en-US"/>
              <a:t>	while(i&lt;=n){</a:t>
            </a:r>
            <a:endParaRPr lang="zh-CN" altLang="en-US"/>
          </a:p>
          <a:p>
            <a:r>
              <a:rPr lang="zh-CN" altLang="en-US"/>
              <a:t>		</a:t>
            </a:r>
            <a:r>
              <a:rPr lang="zh-CN" altLang="en-US">
                <a:solidFill>
                  <a:srgbClr val="FF0000"/>
                </a:solidFill>
              </a:rPr>
              <a:t>set[i]=set[i-1]&lt;&lt;1</a:t>
            </a:r>
            <a:r>
              <a:rPr lang="zh-CN" altLang="en-US"/>
              <a:t>;</a:t>
            </a:r>
            <a:endParaRPr lang="zh-CN" altLang="en-US"/>
          </a:p>
          <a:p>
            <a:r>
              <a:rPr lang="zh-CN" altLang="en-US"/>
              <a:t>		i++;</a:t>
            </a:r>
            <a:endParaRPr lang="zh-CN" altLang="en-US"/>
          </a:p>
          <a:p>
            <a:r>
              <a:rPr lang="zh-CN" altLang="en-US"/>
              <a:t>	}</a:t>
            </a:r>
            <a:endParaRPr lang="zh-CN" altLang="en-US"/>
          </a:p>
          <a:p>
            <a:r>
              <a:rPr lang="zh-CN" altLang="en-US"/>
              <a:t>}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076190" y="1701165"/>
            <a:ext cx="3764915" cy="1753235"/>
          </a:xfrm>
          <a:prstGeom prst="rect">
            <a:avLst/>
          </a:prstGeom>
          <a:solidFill>
            <a:srgbClr val="C4DFC4"/>
          </a:solidFill>
        </p:spPr>
        <p:txBody>
          <a:bodyPr wrap="square" rtlCol="0" anchor="t">
            <a:spAutoFit/>
          </a:bodyPr>
          <a:p>
            <a:r>
              <a:rPr lang="zh-CN" altLang="en-US"/>
              <a:t>输出结果：</a:t>
            </a:r>
            <a:endParaRPr lang="zh-CN" altLang="en-US"/>
          </a:p>
          <a:p>
            <a:r>
              <a:rPr lang="zh-CN" altLang="en-US"/>
              <a:t>         1         2         4         8        16        32        64       128       256       512      1024      2048      4096      8192     16384     32768     65536    131072    262144    524288</a:t>
            </a:r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【例9</a:t>
            </a:r>
            <a:r>
              <a:rPr lang="en-US" altLang="zh-CN"/>
              <a:t>-</a:t>
            </a:r>
            <a:r>
              <a:rPr lang="zh-CN" altLang="en-US"/>
              <a:t>8】编写程序实现一个扑克自动洗牌发牌。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使用位移运算，可以使用一个变量利用错位方式存储多个数据，例如一张扑克牌包括点数和花色信息，可以利用poker变量的低4位来存储花色，而高位存储点数。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位移示例</a:t>
            </a:r>
            <a:endParaRPr lang="zh-CN" alt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539750" y="1341120"/>
            <a:ext cx="689419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/>
              <a:t>enum Decor {Spade,Heart,Diamond,Club};</a:t>
            </a:r>
            <a:endParaRPr lang="zh-CN" altLang="en-US" sz="2400"/>
          </a:p>
        </p:txBody>
      </p:sp>
      <p:sp>
        <p:nvSpPr>
          <p:cNvPr id="5" name="文本框 4"/>
          <p:cNvSpPr txBox="1"/>
          <p:nvPr/>
        </p:nvSpPr>
        <p:spPr>
          <a:xfrm>
            <a:off x="611505" y="1988820"/>
            <a:ext cx="7139940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/>
              <a:t>void initPorker(int *porker){</a:t>
            </a:r>
            <a:endParaRPr lang="zh-CN" altLang="en-US" sz="2400"/>
          </a:p>
          <a:p>
            <a:r>
              <a:rPr lang="zh-CN" altLang="en-US" sz="2400"/>
              <a:t>    enum Decor eDecor;</a:t>
            </a:r>
            <a:endParaRPr lang="zh-CN" altLang="en-US" sz="2400"/>
          </a:p>
          <a:p>
            <a:r>
              <a:rPr lang="zh-CN" altLang="en-US" sz="2400"/>
              <a:t>    int iPoints,c=0;</a:t>
            </a:r>
            <a:endParaRPr lang="zh-CN" altLang="en-US" sz="2400"/>
          </a:p>
          <a:p>
            <a:r>
              <a:rPr lang="zh-CN" altLang="en-US" sz="2400"/>
              <a:t>    for(iPoints=1;iPoints&lt;=13;iPoints++)</a:t>
            </a:r>
            <a:endParaRPr lang="zh-CN" altLang="en-US" sz="2400"/>
          </a:p>
          <a:p>
            <a:r>
              <a:rPr lang="zh-CN" altLang="en-US" sz="2400"/>
              <a:t>        for(eDecor=Spade;eDecor&lt;=Club;eDecor++)</a:t>
            </a:r>
            <a:endParaRPr lang="zh-CN" altLang="en-US" sz="2400"/>
          </a:p>
          <a:p>
            <a:r>
              <a:rPr lang="zh-CN" altLang="en-US" sz="2400"/>
              <a:t>            porker[c++]=(iPoints&lt;&lt;4)+eDecor;</a:t>
            </a:r>
            <a:endParaRPr lang="zh-CN" altLang="en-US" sz="2400"/>
          </a:p>
          <a:p>
            <a:r>
              <a:rPr lang="zh-CN" altLang="en-US" sz="2400"/>
              <a:t>    porker[52]=0; /*小王*/</a:t>
            </a:r>
            <a:endParaRPr lang="zh-CN" altLang="en-US" sz="2400"/>
          </a:p>
          <a:p>
            <a:r>
              <a:rPr lang="zh-CN" altLang="en-US" sz="2400"/>
              <a:t>    porker[53]=1; /*大王*/</a:t>
            </a:r>
            <a:endParaRPr lang="zh-CN" altLang="en-US" sz="2400"/>
          </a:p>
          <a:p>
            <a:r>
              <a:rPr lang="zh-CN" altLang="en-US" sz="2400"/>
              <a:t>}</a:t>
            </a:r>
            <a:endParaRPr lang="zh-CN" altLang="en-US" sz="2400"/>
          </a:p>
        </p:txBody>
      </p:sp>
      <p:sp>
        <p:nvSpPr>
          <p:cNvPr id="2" name="椭圆形标注 1"/>
          <p:cNvSpPr/>
          <p:nvPr/>
        </p:nvSpPr>
        <p:spPr>
          <a:xfrm>
            <a:off x="6516370" y="908685"/>
            <a:ext cx="1800225" cy="504190"/>
          </a:xfrm>
          <a:prstGeom prst="wedgeEllipseCallout">
            <a:avLst>
              <a:gd name="adj1" fmla="val -51693"/>
              <a:gd name="adj2" fmla="val 79471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定义花色</a:t>
            </a:r>
            <a:endParaRPr lang="zh-CN" altLang="en-US"/>
          </a:p>
        </p:txBody>
      </p:sp>
      <p:sp>
        <p:nvSpPr>
          <p:cNvPr id="3" name="椭圆形标注 2"/>
          <p:cNvSpPr/>
          <p:nvPr/>
        </p:nvSpPr>
        <p:spPr>
          <a:xfrm>
            <a:off x="6516370" y="1801495"/>
            <a:ext cx="2091690" cy="504190"/>
          </a:xfrm>
          <a:prstGeom prst="wedgeEllipseCallout">
            <a:avLst>
              <a:gd name="adj1" fmla="val -123791"/>
              <a:gd name="adj2" fmla="val 7770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扑克初始化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占位符 3"/>
          <p:cNvSpPr>
            <a:spLocks noGrp="1"/>
          </p:cNvSpPr>
          <p:nvPr>
            <p:ph type="body" sz="quarter" idx="16"/>
          </p:nvPr>
        </p:nvSpPr>
        <p:spPr/>
        <p:txBody>
          <a:bodyPr/>
          <a:p>
            <a:r>
              <a:rPr lang="en-US" altLang="zh-CN"/>
              <a:t>9.1.1 </a:t>
            </a:r>
            <a:r>
              <a:t>共用体</a:t>
            </a:r>
          </a:p>
        </p:txBody>
      </p:sp>
      <p:sp>
        <p:nvSpPr>
          <p:cNvPr id="5" name="内容占位符 4"/>
          <p:cNvSpPr>
            <a:spLocks noGrp="1"/>
          </p:cNvSpPr>
          <p:nvPr>
            <p:ph sz="quarter" idx="17"/>
          </p:nvPr>
        </p:nvSpPr>
        <p:spPr/>
        <p:txBody>
          <a:bodyPr/>
          <a:p>
            <a:r>
              <a:rPr lang="zh-CN" altLang="en-US" sz="2400"/>
              <a:t>共用体定义的一般形式为：</a:t>
            </a:r>
            <a:endParaRPr lang="zh-CN" altLang="en-US" sz="2400"/>
          </a:p>
          <a:p>
            <a:r>
              <a:rPr lang="zh-CN" altLang="en-US" sz="2400"/>
              <a:t>union 共用体名{</a:t>
            </a:r>
            <a:endParaRPr lang="zh-CN" altLang="en-US" sz="2400"/>
          </a:p>
          <a:p>
            <a:pPr marL="457200" lvl="1" indent="0">
              <a:buNone/>
            </a:pPr>
            <a:r>
              <a:rPr lang="zh-CN" altLang="en-US" sz="2100"/>
              <a:t>类型名成员名1;</a:t>
            </a:r>
            <a:endParaRPr lang="zh-CN" altLang="en-US" sz="2100"/>
          </a:p>
          <a:p>
            <a:pPr marL="457200" lvl="1" indent="0">
              <a:buNone/>
            </a:pPr>
            <a:r>
              <a:rPr lang="zh-CN" altLang="en-US" sz="2100"/>
              <a:t>类型名成员名2;</a:t>
            </a:r>
            <a:endParaRPr lang="zh-CN" altLang="en-US" sz="2100"/>
          </a:p>
          <a:p>
            <a:pPr marL="457200" lvl="1" indent="0">
              <a:buNone/>
            </a:pPr>
            <a:r>
              <a:rPr lang="zh-CN" altLang="en-US" sz="2100"/>
              <a:t>...</a:t>
            </a:r>
            <a:endParaRPr lang="zh-CN" altLang="en-US" sz="2100"/>
          </a:p>
          <a:p>
            <a:pPr marL="457200" lvl="1" indent="0">
              <a:buNone/>
            </a:pPr>
            <a:r>
              <a:rPr lang="zh-CN" altLang="en-US" sz="2100"/>
              <a:t>类型名成员名n;</a:t>
            </a:r>
            <a:endParaRPr lang="zh-CN" altLang="en-US" sz="2100"/>
          </a:p>
          <a:p>
            <a:r>
              <a:rPr lang="zh-CN" altLang="en-US" sz="2400"/>
              <a:t>};</a:t>
            </a:r>
            <a:endParaRPr lang="zh-CN" altLang="en-US" sz="2400"/>
          </a:p>
          <a:p>
            <a:r>
              <a:rPr lang="zh-CN" altLang="en-US" sz="2400"/>
              <a:t>共同体中所有的成员共同使用一片内存空间，所有成员的内存空间相互重叠</a:t>
            </a:r>
            <a:endParaRPr lang="zh-CN" altLang="en-US" sz="240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en-US" altLang="zh-CN">
                <a:sym typeface="+mn-ea"/>
              </a:rPr>
              <a:t>9.1 </a:t>
            </a:r>
            <a:r>
              <a:rPr>
                <a:sym typeface="+mn-ea"/>
              </a:rPr>
              <a:t>使用共用体、枚举类型</a:t>
            </a:r>
            <a:endParaRPr>
              <a:sym typeface="+mn-ea"/>
            </a:endParaRPr>
          </a:p>
          <a:p>
            <a:endParaRPr lang="zh-CN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539750" y="44450"/>
            <a:ext cx="5916295" cy="67392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void displayPorker(int porker[],int index)</a:t>
            </a:r>
            <a:endParaRPr lang="zh-CN" altLang="en-US"/>
          </a:p>
          <a:p>
            <a:r>
              <a:rPr lang="zh-CN" altLang="en-US"/>
              <a:t>{</a:t>
            </a:r>
            <a:endParaRPr lang="zh-CN" altLang="en-US"/>
          </a:p>
          <a:p>
            <a:r>
              <a:rPr lang="zh-CN" altLang="en-US"/>
              <a:t>    int iPoints;</a:t>
            </a:r>
            <a:endParaRPr lang="zh-CN" altLang="en-US"/>
          </a:p>
          <a:p>
            <a:r>
              <a:rPr lang="zh-CN" altLang="en-US"/>
              <a:t>    if(porker[index]==0)</a:t>
            </a:r>
            <a:endParaRPr lang="zh-CN" altLang="en-US"/>
          </a:p>
          <a:p>
            <a:r>
              <a:rPr lang="zh-CN" altLang="en-US"/>
              <a:t>        printf("小王\t");</a:t>
            </a:r>
            <a:endParaRPr lang="zh-CN" altLang="en-US"/>
          </a:p>
          <a:p>
            <a:r>
              <a:rPr lang="zh-CN" altLang="en-US"/>
              <a:t>    else if(porker[index]==1)</a:t>
            </a:r>
            <a:endParaRPr lang="zh-CN" altLang="en-US"/>
          </a:p>
          <a:p>
            <a:r>
              <a:rPr lang="zh-CN" altLang="en-US"/>
              <a:t>        printf("大王\t");</a:t>
            </a:r>
            <a:endParaRPr lang="zh-CN" altLang="en-US"/>
          </a:p>
          <a:p>
            <a:r>
              <a:rPr lang="zh-CN" altLang="en-US"/>
              <a:t>    else{</a:t>
            </a:r>
            <a:endParaRPr lang="zh-CN" altLang="en-US"/>
          </a:p>
          <a:p>
            <a:r>
              <a:rPr lang="zh-CN" altLang="en-US"/>
              <a:t>        iPoints=porker[index]&gt;&gt;4;</a:t>
            </a:r>
            <a:endParaRPr lang="zh-CN" altLang="en-US"/>
          </a:p>
          <a:p>
            <a:r>
              <a:rPr lang="zh-CN" altLang="en-US"/>
              <a:t>        switch(porker[index]&amp;0xf){</a:t>
            </a:r>
            <a:endParaRPr lang="zh-CN" altLang="en-US"/>
          </a:p>
          <a:p>
            <a:r>
              <a:rPr lang="zh-CN" altLang="en-US"/>
              <a:t>            case Spade  :printf("黑桃");break;</a:t>
            </a:r>
            <a:endParaRPr lang="zh-CN" altLang="en-US"/>
          </a:p>
          <a:p>
            <a:r>
              <a:rPr lang="zh-CN" altLang="en-US"/>
              <a:t>            case Heart  :printf("红桃");break;</a:t>
            </a:r>
            <a:endParaRPr lang="zh-CN" altLang="en-US"/>
          </a:p>
          <a:p>
            <a:r>
              <a:rPr lang="zh-CN" altLang="en-US"/>
              <a:t>            case Diamond:printf("方块");break;</a:t>
            </a:r>
            <a:endParaRPr lang="zh-CN" altLang="en-US"/>
          </a:p>
          <a:p>
            <a:r>
              <a:rPr lang="zh-CN" altLang="en-US"/>
              <a:t>            case Club   :printf("梅花");break;</a:t>
            </a:r>
            <a:endParaRPr lang="zh-CN" altLang="en-US"/>
          </a:p>
          <a:p>
            <a:r>
              <a:rPr lang="zh-CN" altLang="en-US"/>
              <a:t>            }</a:t>
            </a:r>
            <a:endParaRPr lang="zh-CN" altLang="en-US"/>
          </a:p>
          <a:p>
            <a:r>
              <a:rPr lang="zh-CN" altLang="en-US"/>
              <a:t>        if(iPoints&gt;=2 &amp;&amp; iPoints&lt;=10)</a:t>
            </a:r>
            <a:endParaRPr lang="zh-CN" altLang="en-US"/>
          </a:p>
          <a:p>
            <a:r>
              <a:rPr lang="zh-CN" altLang="en-US"/>
              <a:t>            printf("%d\t",iPoints);</a:t>
            </a:r>
            <a:endParaRPr lang="zh-CN" altLang="en-US"/>
          </a:p>
          <a:p>
            <a:r>
              <a:rPr lang="zh-CN" altLang="en-US"/>
              <a:t>        else</a:t>
            </a:r>
            <a:endParaRPr lang="zh-CN" altLang="en-US"/>
          </a:p>
          <a:p>
            <a:r>
              <a:rPr lang="zh-CN" altLang="en-US"/>
              <a:t>            switch(iPoints){</a:t>
            </a:r>
            <a:endParaRPr lang="zh-CN" altLang="en-US"/>
          </a:p>
          <a:p>
            <a:r>
              <a:rPr lang="zh-CN" altLang="en-US"/>
              <a:t>                case 1 :printf("A\t");break;</a:t>
            </a:r>
            <a:endParaRPr lang="zh-CN" altLang="en-US"/>
          </a:p>
          <a:p>
            <a:r>
              <a:rPr lang="zh-CN" altLang="en-US"/>
              <a:t>                case 11:printf("J\t");break;</a:t>
            </a:r>
            <a:endParaRPr lang="zh-CN" altLang="en-US"/>
          </a:p>
          <a:p>
            <a:r>
              <a:rPr lang="zh-CN" altLang="en-US"/>
              <a:t>                case 12:printf("Q\t");break;</a:t>
            </a:r>
            <a:endParaRPr lang="zh-CN" altLang="en-US"/>
          </a:p>
          <a:p>
            <a:r>
              <a:rPr lang="zh-CN" altLang="en-US"/>
              <a:t>                case 13:printf("K\t");break;</a:t>
            </a:r>
            <a:endParaRPr lang="zh-CN" altLang="en-US"/>
          </a:p>
          <a:p>
            <a:r>
              <a:rPr lang="zh-CN" altLang="en-US"/>
              <a:t>                }        }</a:t>
            </a:r>
            <a:r>
              <a:rPr lang="en-US" altLang="zh-CN"/>
              <a:t>     </a:t>
            </a:r>
            <a:r>
              <a:rPr lang="zh-CN" altLang="en-US"/>
              <a:t>}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6188075" y="706755"/>
            <a:ext cx="25603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4" name="椭圆形标注 3"/>
          <p:cNvSpPr/>
          <p:nvPr/>
        </p:nvSpPr>
        <p:spPr>
          <a:xfrm>
            <a:off x="6012180" y="1557020"/>
            <a:ext cx="2023110" cy="902335"/>
          </a:xfrm>
          <a:prstGeom prst="wedgeEllipseCallout">
            <a:avLst>
              <a:gd name="adj1" fmla="val -120087"/>
              <a:gd name="adj2" fmla="val -178923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>
                <a:sym typeface="+mn-ea"/>
              </a:rPr>
              <a:t>显示洗牌结果</a:t>
            </a:r>
            <a:endParaRPr lang="zh-CN" altLang="en-US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611505" y="116840"/>
            <a:ext cx="6526530" cy="67392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600"/>
              <a:t>int main(){</a:t>
            </a:r>
            <a:endParaRPr lang="zh-CN" altLang="en-US" sz="1600"/>
          </a:p>
          <a:p>
            <a:r>
              <a:rPr lang="zh-CN" altLang="en-US" sz="1600"/>
              <a:t>    /*porker存放每张牌，flag记录对应下标牌是否发出*/</a:t>
            </a:r>
            <a:endParaRPr lang="zh-CN" altLang="en-US" sz="1600"/>
          </a:p>
          <a:p>
            <a:r>
              <a:rPr lang="zh-CN" altLang="en-US" sz="1600"/>
              <a:t>    int porker[54],flag[54]={0};</a:t>
            </a:r>
            <a:endParaRPr lang="zh-CN" altLang="en-US" sz="1600"/>
          </a:p>
          <a:p>
            <a:r>
              <a:rPr lang="zh-CN" altLang="en-US" sz="1600"/>
              <a:t>    /*四个人每人牌面，方便起见在牌序号对应下标处标记*/</a:t>
            </a:r>
            <a:endParaRPr lang="zh-CN" altLang="en-US" sz="1600"/>
          </a:p>
          <a:p>
            <a:r>
              <a:rPr lang="zh-CN" altLang="en-US" sz="1600"/>
              <a:t>    char person[4][54]={0};</a:t>
            </a:r>
            <a:endParaRPr lang="zh-CN" altLang="en-US" sz="1600"/>
          </a:p>
          <a:p>
            <a:r>
              <a:rPr lang="zh-CN" altLang="en-US" sz="1600"/>
              <a:t>    int iPoints,c=0,onePorker,j;</a:t>
            </a:r>
            <a:endParaRPr lang="zh-CN" altLang="en-US" sz="1600"/>
          </a:p>
          <a:p>
            <a:r>
              <a:rPr lang="zh-CN" altLang="en-US" sz="1600"/>
              <a:t>    initPorker(porker);    /*设定随机数产生与系统时钟关联*/</a:t>
            </a:r>
            <a:endParaRPr lang="zh-CN" altLang="en-US" sz="1600"/>
          </a:p>
          <a:p>
            <a:r>
              <a:rPr lang="zh-CN" altLang="en-US" sz="1600"/>
              <a:t>    srand(time(NULL));</a:t>
            </a:r>
            <a:endParaRPr lang="zh-CN" altLang="en-US" sz="1600"/>
          </a:p>
          <a:p>
            <a:r>
              <a:rPr lang="zh-CN" altLang="en-US" sz="1600"/>
              <a:t>    for(c=0;c&lt;54;c++)</a:t>
            </a:r>
            <a:endParaRPr lang="zh-CN" altLang="en-US" sz="1600"/>
          </a:p>
          <a:p>
            <a:r>
              <a:rPr lang="zh-CN" altLang="en-US" sz="1600"/>
              <a:t>    {</a:t>
            </a:r>
            <a:endParaRPr lang="zh-CN" altLang="en-US" sz="1600"/>
          </a:p>
          <a:p>
            <a:r>
              <a:rPr lang="zh-CN" altLang="en-US" sz="1600"/>
              <a:t>        while(1){            /*随机取到一张牌没有发出的牌*/</a:t>
            </a:r>
            <a:endParaRPr lang="zh-CN" altLang="en-US" sz="1600"/>
          </a:p>
          <a:p>
            <a:r>
              <a:rPr lang="zh-CN" altLang="en-US" sz="1600"/>
              <a:t>            onePorker=rand()%54;</a:t>
            </a:r>
            <a:endParaRPr lang="zh-CN" altLang="en-US" sz="1600"/>
          </a:p>
          <a:p>
            <a:r>
              <a:rPr lang="zh-CN" altLang="en-US" sz="1600"/>
              <a:t>            if(flag[onePorker]==0){</a:t>
            </a:r>
            <a:endParaRPr lang="zh-CN" altLang="en-US" sz="1600"/>
          </a:p>
          <a:p>
            <a:r>
              <a:rPr lang="zh-CN" altLang="en-US" sz="1600"/>
              <a:t>                flag[onePorker]=1;break;</a:t>
            </a:r>
            <a:endParaRPr lang="zh-CN" altLang="en-US" sz="1600"/>
          </a:p>
          <a:p>
            <a:r>
              <a:rPr lang="zh-CN" altLang="en-US" sz="1600"/>
              <a:t>            }</a:t>
            </a:r>
            <a:endParaRPr lang="zh-CN" altLang="en-US" sz="1600"/>
          </a:p>
          <a:p>
            <a:r>
              <a:rPr lang="zh-CN" altLang="en-US" sz="1600"/>
              <a:t>        }        /*取到的牌分别发给4个人*/</a:t>
            </a:r>
            <a:endParaRPr lang="zh-CN" altLang="en-US" sz="1600"/>
          </a:p>
          <a:p>
            <a:r>
              <a:rPr lang="zh-CN" altLang="en-US" sz="1600"/>
              <a:t>        person[c%4][onePorker]=1;</a:t>
            </a:r>
            <a:endParaRPr lang="zh-CN" altLang="en-US" sz="1600"/>
          </a:p>
          <a:p>
            <a:r>
              <a:rPr lang="zh-CN" altLang="en-US" sz="1600"/>
              <a:t>    }</a:t>
            </a:r>
            <a:endParaRPr lang="zh-CN" altLang="en-US" sz="1600"/>
          </a:p>
          <a:p>
            <a:r>
              <a:rPr lang="zh-CN" altLang="en-US" sz="1600"/>
              <a:t>    for(c=0;c&lt;4;c++){</a:t>
            </a:r>
            <a:endParaRPr lang="zh-CN" altLang="en-US" sz="1600"/>
          </a:p>
          <a:p>
            <a:r>
              <a:rPr lang="zh-CN" altLang="en-US" sz="1600"/>
              <a:t>        printf("\n第%d个人的牌为：\n",c+1);</a:t>
            </a:r>
            <a:endParaRPr lang="zh-CN" altLang="en-US" sz="1600"/>
          </a:p>
          <a:p>
            <a:r>
              <a:rPr lang="zh-CN" altLang="en-US" sz="1600"/>
              <a:t>        for(j=0;j&lt;54;j++)</a:t>
            </a:r>
            <a:endParaRPr lang="zh-CN" altLang="en-US" sz="1600"/>
          </a:p>
          <a:p>
            <a:r>
              <a:rPr lang="zh-CN" altLang="en-US" sz="1600"/>
              <a:t>            if(person[c][j]==1){</a:t>
            </a:r>
            <a:endParaRPr lang="zh-CN" altLang="en-US" sz="1600"/>
          </a:p>
          <a:p>
            <a:r>
              <a:rPr lang="zh-CN" altLang="en-US" sz="1600"/>
              <a:t>                displayPorker(porker,j);</a:t>
            </a:r>
            <a:endParaRPr lang="zh-CN" altLang="en-US" sz="1600"/>
          </a:p>
          <a:p>
            <a:r>
              <a:rPr lang="zh-CN" altLang="en-US" sz="1600"/>
              <a:t>            }</a:t>
            </a:r>
            <a:endParaRPr lang="zh-CN" altLang="en-US" sz="1600"/>
          </a:p>
          <a:p>
            <a:r>
              <a:rPr lang="zh-CN" altLang="en-US" sz="1600"/>
              <a:t>    }</a:t>
            </a:r>
            <a:endParaRPr lang="zh-CN" altLang="en-US" sz="1600"/>
          </a:p>
          <a:p>
            <a:r>
              <a:rPr lang="zh-CN" altLang="en-US" sz="1600"/>
              <a:t>    return 0;</a:t>
            </a:r>
            <a:endParaRPr lang="zh-CN" altLang="en-US" sz="1600"/>
          </a:p>
          <a:p>
            <a:r>
              <a:rPr lang="zh-CN" altLang="en-US" sz="1600"/>
              <a:t>}</a:t>
            </a:r>
            <a:endParaRPr lang="zh-CN" altLang="en-US" sz="16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p>
            <a:r>
              <a:rPr lang="zh-CN" altLang="en-US"/>
              <a:t>9.3.1文件包含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17"/>
          </p:nvPr>
        </p:nvSpPr>
        <p:spPr/>
        <p:txBody>
          <a:bodyPr/>
          <a:p>
            <a:r>
              <a:rPr lang="en-US" altLang="zh-CN"/>
              <a:t> </a:t>
            </a:r>
            <a:r>
              <a:rPr lang="zh-CN" altLang="en-US"/>
              <a:t>系统文件包含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>
                <a:sym typeface="+mn-ea"/>
              </a:rPr>
              <a:t>9.3编译预处理</a:t>
            </a:r>
            <a:endParaRPr lang="zh-CN" altLang="en-US"/>
          </a:p>
          <a:p>
            <a:endParaRPr lang="zh-CN" altLang="en-US"/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1331595" y="2924810"/>
          <a:ext cx="6028055" cy="2099310"/>
        </p:xfrm>
        <a:graphic>
          <a:graphicData uri="http://schemas.openxmlformats.org/drawingml/2006/table">
            <a:tbl>
              <a:tblPr/>
              <a:tblGrid>
                <a:gridCol w="1110615"/>
                <a:gridCol w="4917440"/>
              </a:tblGrid>
              <a:tr h="34988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8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头文件名</a:t>
                      </a:r>
                      <a:endParaRPr lang="en-US" altLang="en-US" sz="18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>
                      <a:noFill/>
                    </a:lnR>
                    <a:lnT w="1905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8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描述</a:t>
                      </a:r>
                      <a:endParaRPr lang="en-US" altLang="en-US" sz="18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 cap="flat">
                      <a:noFill/>
                    </a:lnR>
                    <a:lnT w="1905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988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8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stdio.h</a:t>
                      </a:r>
                      <a:endParaRPr lang="en-US" altLang="en-US" sz="18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8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包含常用输入输出函数、文件操作等函数</a:t>
                      </a:r>
                      <a:endParaRPr lang="en-US" altLang="en-US" sz="18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 cap="flat">
                      <a:noFill/>
                    </a:lnR>
                    <a:lnT w="1270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988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8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stdlib.h</a:t>
                      </a:r>
                      <a:endParaRPr lang="en-US" altLang="en-US" sz="18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8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包含字符串转换、随机数生成、动态申请空间等函数</a:t>
                      </a:r>
                      <a:endParaRPr lang="en-US" altLang="en-US" sz="18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988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8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math.h</a:t>
                      </a:r>
                      <a:endParaRPr lang="en-US" altLang="en-US" sz="18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8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常用数学库函数</a:t>
                      </a:r>
                      <a:endParaRPr lang="en-US" altLang="en-US" sz="18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988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8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string.h</a:t>
                      </a:r>
                      <a:endParaRPr lang="en-US" altLang="en-US" sz="18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8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常用字符串函数</a:t>
                      </a:r>
                      <a:endParaRPr lang="en-US" altLang="en-US" sz="18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4988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8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time.h</a:t>
                      </a:r>
                      <a:endParaRPr lang="en-US" altLang="en-US" sz="18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1905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800" b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时间相关类函数</a:t>
                      </a:r>
                      <a:endParaRPr lang="en-US" altLang="en-US" sz="1800" b="0"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vert="horz" anchor="ctr" anchorCtr="0">
                    <a:lnL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w="19050" cap="flat" cmpd="sng">
                      <a:solidFill>
                        <a:srgbClr val="08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多文件系统</a:t>
            </a:r>
            <a:endParaRPr lang="zh-CN" altLang="en-US"/>
          </a:p>
          <a:p>
            <a:pPr marL="457200" lvl="1" indent="0">
              <a:buNone/>
            </a:pPr>
            <a:r>
              <a:rPr lang="zh-CN" altLang="en-US"/>
              <a:t>在开发项目过程中，若项目功能复杂，需要分别在多个程序文件中编写，可以通过include命令将多个源文件包含到一起，形成一个多文件系统。</a:t>
            </a:r>
            <a:endParaRPr lang="zh-CN" altLang="en-US"/>
          </a:p>
          <a:p>
            <a:pPr marL="457200" lvl="1" indent="0">
              <a:buNone/>
            </a:pPr>
            <a:r>
              <a:rPr lang="zh-CN" altLang="en-US"/>
              <a:t>【例9</a:t>
            </a:r>
            <a:r>
              <a:rPr lang="en-US" altLang="zh-CN"/>
              <a:t>-</a:t>
            </a:r>
            <a:r>
              <a:rPr lang="zh-CN" altLang="en-US"/>
              <a:t>9】要对学校的班级进行管理，需要记录班级的名称、年级、管理班级的老师以及在这个班级的学生信息。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文件包含</a:t>
            </a:r>
            <a:endParaRPr lang="zh-CN" altLang="en-US"/>
          </a:p>
        </p:txBody>
      </p:sp>
      <p:graphicFrame>
        <p:nvGraphicFramePr>
          <p:cNvPr id="4" name="对象 -2147482591"/>
          <p:cNvGraphicFramePr>
            <a:graphicFrameLocks noChangeAspect="1"/>
          </p:cNvGraphicFramePr>
          <p:nvPr/>
        </p:nvGraphicFramePr>
        <p:xfrm>
          <a:off x="3636010" y="4149090"/>
          <a:ext cx="2002155" cy="2536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1" imgW="897255" imgH="1128395" progId="Visio.Drawing.15">
                  <p:embed/>
                </p:oleObj>
              </mc:Choice>
              <mc:Fallback>
                <p:oleObj name="" r:id="rId1" imgW="897255" imgH="1128395" progId="Visio.Drawing.15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3636010" y="4149090"/>
                        <a:ext cx="2002155" cy="253682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整个系统包括学生信息模块包括student.h和studnt.c文件、教师信息模块包括teacher.h和teacher.c文件、班级信息模块包括class.h和class.c文件。</a:t>
            </a:r>
            <a:endParaRPr lang="zh-CN" altLang="en-US"/>
          </a:p>
          <a:p>
            <a:r>
              <a:rPr lang="zh-CN" altLang="en-US"/>
              <a:t>其中.h文件中存放相关模块的函数声明，而.c文件中为对应函数的定义，main函数在使用时，仅将.h文件包含即可。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多文件系统</a:t>
            </a:r>
            <a:endParaRPr lang="zh-CN" altLang="en-US"/>
          </a:p>
        </p:txBody>
      </p:sp>
      <p:graphicFrame>
        <p:nvGraphicFramePr>
          <p:cNvPr id="4" name="对象 -2147482591"/>
          <p:cNvGraphicFramePr>
            <a:graphicFrameLocks noChangeAspect="1"/>
          </p:cNvGraphicFramePr>
          <p:nvPr/>
        </p:nvGraphicFramePr>
        <p:xfrm>
          <a:off x="3275965" y="4004945"/>
          <a:ext cx="2002155" cy="2536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" name="" r:id="rId1" imgW="897255" imgH="1128395" progId="Visio.Drawing.15">
                  <p:embed/>
                </p:oleObj>
              </mc:Choice>
              <mc:Fallback>
                <p:oleObj name="" r:id="rId1" imgW="897255" imgH="1128395" progId="Visio.Drawing.15">
                  <p:embed/>
                  <p:pic>
                    <p:nvPicPr>
                      <p:cNvPr id="0" name="图片 3075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3275965" y="4004945"/>
                        <a:ext cx="2002155" cy="2536825"/>
                      </a:xfrm>
                      <a:prstGeom prst="rect">
                        <a:avLst/>
                      </a:prstGeom>
                      <a:noFill/>
                      <a:ln w="9525">
                        <a:noFill/>
                        <a:miter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p>
            <a:r>
              <a:rPr lang="zh-CN" altLang="en-US"/>
              <a:t>9.3.2条件编译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17"/>
          </p:nvPr>
        </p:nvSpPr>
        <p:spPr/>
        <p:txBody>
          <a:bodyPr/>
          <a:p>
            <a:r>
              <a:rPr lang="en-US" altLang="zh-CN" sz="2400"/>
              <a:t> 条件编译的预编译指令有：#if、#elif、#else、#endif以及#ifdef、#else、#endif或#ifndef、#else、#endif。</a:t>
            </a:r>
            <a:endParaRPr lang="en-US" altLang="zh-CN" sz="2400"/>
          </a:p>
          <a:p>
            <a:r>
              <a:rPr lang="en-US" altLang="zh-CN" sz="2400"/>
              <a:t>#if 条件1</a:t>
            </a:r>
            <a:endParaRPr lang="en-US" altLang="zh-CN" sz="2400"/>
          </a:p>
          <a:p>
            <a:r>
              <a:rPr lang="en-US" altLang="zh-CN" sz="2400"/>
              <a:t>代码段1</a:t>
            </a:r>
            <a:endParaRPr lang="en-US" altLang="zh-CN" sz="2400"/>
          </a:p>
          <a:p>
            <a:r>
              <a:rPr lang="en-US" altLang="zh-CN" sz="2400"/>
              <a:t>#elif 条件2</a:t>
            </a:r>
            <a:endParaRPr lang="en-US" altLang="zh-CN" sz="2400"/>
          </a:p>
          <a:p>
            <a:r>
              <a:rPr lang="en-US" altLang="zh-CN" sz="2400"/>
              <a:t>代码段2</a:t>
            </a:r>
            <a:endParaRPr lang="en-US" altLang="zh-CN" sz="2400"/>
          </a:p>
          <a:p>
            <a:r>
              <a:rPr lang="en-US" altLang="zh-CN" sz="2400"/>
              <a:t>.....</a:t>
            </a:r>
            <a:endParaRPr lang="en-US" altLang="zh-CN" sz="2400"/>
          </a:p>
          <a:p>
            <a:r>
              <a:rPr lang="en-US" altLang="zh-CN" sz="2400"/>
              <a:t>#elif 条件n</a:t>
            </a:r>
            <a:endParaRPr lang="en-US" altLang="zh-CN" sz="2400"/>
          </a:p>
          <a:p>
            <a:r>
              <a:rPr lang="en-US" altLang="zh-CN" sz="2400"/>
              <a:t>代码段n</a:t>
            </a:r>
            <a:endParaRPr lang="en-US" altLang="zh-CN" sz="2400"/>
          </a:p>
          <a:p>
            <a:r>
              <a:rPr lang="en-US" altLang="zh-CN" sz="2400"/>
              <a:t>#else</a:t>
            </a:r>
            <a:endParaRPr lang="en-US" altLang="zh-CN" sz="2400"/>
          </a:p>
          <a:p>
            <a:r>
              <a:rPr lang="en-US" altLang="zh-CN" sz="2400"/>
              <a:t>代码段n+1</a:t>
            </a:r>
            <a:endParaRPr lang="en-US" altLang="zh-CN" sz="240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>
                <a:sym typeface="+mn-ea"/>
              </a:rPr>
              <a:t>9.3编译预处理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p>
            <a:r>
              <a:rPr lang="zh-CN" altLang="en-US"/>
              <a:t>9.3.3带参数的宏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17"/>
          </p:nvPr>
        </p:nvSpPr>
        <p:spPr/>
        <p:txBody>
          <a:bodyPr/>
          <a:p>
            <a:r>
              <a:rPr lang="en-US" altLang="zh-CN" sz="2400"/>
              <a:t> 带参数宏定义形式：</a:t>
            </a:r>
            <a:endParaRPr lang="en-US" altLang="zh-CN" sz="2400"/>
          </a:p>
          <a:p>
            <a:r>
              <a:rPr lang="en-US" altLang="zh-CN" sz="2400"/>
              <a:t>#define 宏名(形参表) 字符串</a:t>
            </a:r>
            <a:endParaRPr lang="en-US" altLang="zh-CN" sz="2400"/>
          </a:p>
          <a:p>
            <a:r>
              <a:rPr lang="en-US" altLang="zh-CN" sz="2400"/>
              <a:t>调用形式：</a:t>
            </a:r>
            <a:endParaRPr lang="en-US" altLang="zh-CN" sz="2400"/>
          </a:p>
          <a:p>
            <a:r>
              <a:rPr lang="en-US" altLang="zh-CN" sz="2400"/>
              <a:t>宏名(实参表)</a:t>
            </a:r>
            <a:endParaRPr lang="en-US" altLang="zh-CN" sz="2400"/>
          </a:p>
          <a:p>
            <a:r>
              <a:rPr lang="en-US" altLang="zh-CN" sz="2400"/>
              <a:t>宏定义时形参不占用内存空间，不需要定义类型；实参可以变量，也可以是表达式。宏定义时形参一般会加上括号，因为宏替换是直接原样替换，不会考虑运算符的优先级和结合性，避免了替换后改变运算的顺序。</a:t>
            </a:r>
            <a:endParaRPr lang="en-US" altLang="zh-CN" sz="240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>
                <a:sym typeface="+mn-ea"/>
              </a:rPr>
              <a:t>9.3编译预处理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若有定义#define SQRAREA(r)  (r)*(r) ，则代码段：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    double dR=5,dArea;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    dArea=SQRAREA(dR+3);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    printf("area=%.2lf\n",dArea);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若定义改为#define SQRAREA(r)  r*r ，则代码段：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    double dR=5,dArea;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    dArea=SQRAREA(dR+3);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    printf("area=%.2lf\n",dArea);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带参数宏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292090" y="2277110"/>
            <a:ext cx="3154680" cy="368300"/>
          </a:xfrm>
          <a:prstGeom prst="rect">
            <a:avLst/>
          </a:prstGeom>
          <a:solidFill>
            <a:srgbClr val="FFC000"/>
          </a:solidFill>
        </p:spPr>
        <p:txBody>
          <a:bodyPr wrap="square" rtlCol="0" anchor="t">
            <a:spAutoFit/>
          </a:bodyPr>
          <a:p>
            <a:pPr marL="0" indent="0">
              <a:buNone/>
            </a:pPr>
            <a:r>
              <a:rPr lang="zh-CN" altLang="en-US">
                <a:sym typeface="+mn-ea"/>
              </a:rPr>
              <a:t>输出结果为area=64.00。</a:t>
            </a:r>
            <a:endParaRPr lang="zh-CN" altLang="en-US"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292090" y="4797425"/>
            <a:ext cx="3077845" cy="368300"/>
          </a:xfrm>
          <a:prstGeom prst="rect">
            <a:avLst/>
          </a:prstGeom>
          <a:solidFill>
            <a:srgbClr val="FFC000"/>
          </a:solidFill>
        </p:spPr>
        <p:txBody>
          <a:bodyPr wrap="square" rtlCol="0" anchor="t">
            <a:spAutoFit/>
          </a:bodyPr>
          <a:p>
            <a:pPr marL="0" indent="0">
              <a:buNone/>
            </a:pPr>
            <a:r>
              <a:rPr lang="zh-CN" altLang="en-US">
                <a:sym typeface="+mn-ea"/>
              </a:rPr>
              <a:t>输出结果为area=23.00 。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【例9</a:t>
            </a:r>
            <a:r>
              <a:rPr lang="en-US" altLang="zh-CN"/>
              <a:t>-</a:t>
            </a:r>
            <a:r>
              <a:rPr lang="zh-CN" altLang="en-US"/>
              <a:t>10】格式调一调，完成了一段英文文章后，想将段落中所有单词首字母大写，其余小写，请编写程序实现。</a:t>
            </a:r>
            <a:endParaRPr lang="zh-CN" altLang="en-US"/>
          </a:p>
          <a:p>
            <a:r>
              <a:rPr lang="zh-CN" altLang="en-US"/>
              <a:t>使用带参数的宏对大小写字母进行判断</a:t>
            </a:r>
            <a:endParaRPr lang="zh-CN" altLang="en-US"/>
          </a:p>
          <a:p>
            <a:pPr marL="0" indent="0">
              <a:buNone/>
            </a:pPr>
            <a:r>
              <a:rPr lang="zh-CN" altLang="en-US">
                <a:sym typeface="+mn-ea"/>
              </a:rPr>
              <a:t>#define 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ISLOWERCASE(c)</a:t>
            </a:r>
            <a:r>
              <a:rPr lang="zh-CN" altLang="en-US">
                <a:sym typeface="+mn-ea"/>
              </a:rPr>
              <a:t> ((c)&gt;='a' &amp;&amp; (c)&lt;='z')</a:t>
            </a:r>
            <a:endParaRPr lang="zh-CN" altLang="en-US"/>
          </a:p>
          <a:p>
            <a:pPr marL="0" indent="0">
              <a:buNone/>
            </a:pPr>
            <a:r>
              <a:rPr lang="zh-CN" altLang="en-US">
                <a:sym typeface="+mn-ea"/>
              </a:rPr>
              <a:t>#define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 ISCAPITAL(c)</a:t>
            </a:r>
            <a:r>
              <a:rPr lang="zh-CN" altLang="en-US">
                <a:sym typeface="+mn-ea"/>
              </a:rPr>
              <a:t> ((c)&gt;='A' &amp;&amp; (c)&lt;='Z')</a:t>
            </a:r>
            <a:endParaRPr lang="zh-CN" altLang="en-US"/>
          </a:p>
          <a:p>
            <a:pPr marL="0" indent="0">
              <a:buNone/>
            </a:pPr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使用带参数宏</a:t>
            </a:r>
            <a:endParaRPr lang="zh-CN" altLang="en-US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代码示例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07315" y="981075"/>
            <a:ext cx="6600190" cy="59080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#include &lt;stdio.h&gt;</a:t>
            </a:r>
            <a:endParaRPr lang="zh-CN" altLang="en-US"/>
          </a:p>
          <a:p>
            <a:r>
              <a:rPr lang="zh-CN" altLang="en-US"/>
              <a:t>#include &lt;string.h&gt;</a:t>
            </a:r>
            <a:endParaRPr lang="zh-CN" altLang="en-US"/>
          </a:p>
          <a:p>
            <a:r>
              <a:rPr lang="zh-CN" altLang="en-US"/>
              <a:t>#define M 200</a:t>
            </a:r>
            <a:endParaRPr lang="zh-CN" altLang="en-US"/>
          </a:p>
          <a:p>
            <a:r>
              <a:rPr lang="zh-CN" altLang="en-US"/>
              <a:t>#define </a:t>
            </a:r>
            <a:r>
              <a:rPr lang="zh-CN" altLang="en-US">
                <a:solidFill>
                  <a:srgbClr val="FF0000"/>
                </a:solidFill>
              </a:rPr>
              <a:t>ISLOWERCASE(c)</a:t>
            </a:r>
            <a:r>
              <a:rPr lang="zh-CN" altLang="en-US"/>
              <a:t> ((c)&gt;='a' &amp;&amp; (c)&lt;='z')</a:t>
            </a:r>
            <a:endParaRPr lang="zh-CN" altLang="en-US"/>
          </a:p>
          <a:p>
            <a:r>
              <a:rPr lang="zh-CN" altLang="en-US"/>
              <a:t>#define</a:t>
            </a:r>
            <a:r>
              <a:rPr lang="zh-CN" altLang="en-US">
                <a:solidFill>
                  <a:srgbClr val="FF0000"/>
                </a:solidFill>
              </a:rPr>
              <a:t> ISCAPITAL(c)</a:t>
            </a:r>
            <a:r>
              <a:rPr lang="zh-CN" altLang="en-US"/>
              <a:t> ((c)&gt;='A' &amp;&amp; (c)&lt;='Z')</a:t>
            </a:r>
            <a:endParaRPr lang="zh-CN" altLang="en-US"/>
          </a:p>
          <a:p>
            <a:r>
              <a:rPr lang="zh-CN" altLang="en-US"/>
              <a:t>int main()</a:t>
            </a:r>
            <a:endParaRPr lang="zh-CN" altLang="en-US"/>
          </a:p>
          <a:p>
            <a:r>
              <a:rPr lang="zh-CN" altLang="en-US"/>
              <a:t>{</a:t>
            </a:r>
            <a:endParaRPr lang="zh-CN" altLang="en-US"/>
          </a:p>
          <a:p>
            <a:r>
              <a:rPr lang="zh-CN" altLang="en-US"/>
              <a:t>    int flagNewWord=1,i;</a:t>
            </a:r>
            <a:endParaRPr lang="zh-CN" altLang="en-US"/>
          </a:p>
          <a:p>
            <a:r>
              <a:rPr lang="zh-CN" altLang="en-US"/>
              <a:t>    char strPara[M];</a:t>
            </a:r>
            <a:endParaRPr lang="zh-CN" altLang="en-US"/>
          </a:p>
          <a:p>
            <a:r>
              <a:rPr lang="zh-CN" altLang="en-US"/>
              <a:t>    printf("请输入段落：\n");</a:t>
            </a:r>
            <a:endParaRPr lang="zh-CN" altLang="en-US"/>
          </a:p>
          <a:p>
            <a:r>
              <a:rPr lang="zh-CN" altLang="en-US"/>
              <a:t>    gets(strPara);</a:t>
            </a:r>
            <a:endParaRPr lang="zh-CN" altLang="en-US"/>
          </a:p>
          <a:p>
            <a:r>
              <a:rPr lang="zh-CN" altLang="en-US"/>
              <a:t>    for(i=0;strPara[i]!='\0';i++)</a:t>
            </a:r>
            <a:endParaRPr lang="zh-CN" altLang="en-US"/>
          </a:p>
          <a:p>
            <a:r>
              <a:rPr lang="zh-CN" altLang="en-US"/>
              <a:t>    {</a:t>
            </a:r>
            <a:endParaRPr lang="zh-CN" altLang="en-US"/>
          </a:p>
          <a:p>
            <a:r>
              <a:rPr lang="zh-CN" altLang="en-US"/>
              <a:t>        if(flagNewWord==1){</a:t>
            </a:r>
            <a:endParaRPr lang="zh-CN" altLang="en-US"/>
          </a:p>
          <a:p>
            <a:r>
              <a:rPr lang="zh-CN" altLang="en-US"/>
              <a:t>            /*首字母情况*/</a:t>
            </a:r>
            <a:endParaRPr lang="zh-CN" altLang="en-US"/>
          </a:p>
          <a:p>
            <a:r>
              <a:rPr lang="zh-CN" altLang="en-US"/>
              <a:t>            if(</a:t>
            </a:r>
            <a:r>
              <a:rPr lang="zh-CN" altLang="en-US">
                <a:solidFill>
                  <a:srgbClr val="FF0000"/>
                </a:solidFill>
              </a:rPr>
              <a:t>ISLOWERCASE</a:t>
            </a:r>
            <a:r>
              <a:rPr lang="zh-CN" altLang="en-US"/>
              <a:t>(strPara[i]))</a:t>
            </a:r>
            <a:endParaRPr lang="zh-CN" altLang="en-US"/>
          </a:p>
          <a:p>
            <a:r>
              <a:rPr lang="zh-CN" altLang="en-US"/>
              <a:t>                strPara[i]-=32;</a:t>
            </a:r>
            <a:endParaRPr lang="zh-CN" altLang="en-US"/>
          </a:p>
          <a:p>
            <a:r>
              <a:rPr lang="zh-CN" altLang="en-US"/>
              <a:t>            /*已经判断过首字母，将标记置为0*/</a:t>
            </a:r>
            <a:endParaRPr lang="zh-CN" altLang="en-US"/>
          </a:p>
          <a:p>
            <a:r>
              <a:rPr lang="zh-CN" altLang="en-US"/>
              <a:t>            flagNewWord=0;</a:t>
            </a:r>
            <a:endParaRPr lang="zh-CN" altLang="en-US"/>
          </a:p>
          <a:p>
            <a:r>
              <a:rPr lang="zh-CN" altLang="en-US"/>
              <a:t>        }</a:t>
            </a:r>
            <a:endParaRPr lang="zh-CN" altLang="en-US"/>
          </a:p>
          <a:p>
            <a:r>
              <a:rPr lang="zh-CN" altLang="en-US"/>
              <a:t>        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716145" y="2420620"/>
            <a:ext cx="4572000" cy="4246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else{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/*非首字母情况*/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if(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ISCAPITAL</a:t>
            </a:r>
            <a:r>
              <a:rPr lang="zh-CN" altLang="en-US">
                <a:sym typeface="+mn-ea"/>
              </a:rPr>
              <a:t>(strPara[i]))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strPara[i]+=32;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/*非大小写字母时，将标记置1*/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else if(!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ISLOWERCASE</a:t>
            </a:r>
            <a:r>
              <a:rPr lang="zh-CN" altLang="en-US">
                <a:sym typeface="+mn-ea"/>
              </a:rPr>
              <a:t>(strPara[i]))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    flagNewWord=1;</a:t>
            </a:r>
            <a:endParaRPr lang="zh-CN" altLang="en-US"/>
          </a:p>
          <a:p>
            <a:r>
              <a:rPr lang="zh-CN" altLang="en-US">
                <a:sym typeface="+mn-ea"/>
              </a:rPr>
              <a:t>        }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r>
              <a:rPr lang="zh-CN" altLang="en-US">
                <a:sym typeface="+mn-ea"/>
              </a:rPr>
              <a:t>    printf("调整后的段落为：\n");</a:t>
            </a:r>
            <a:endParaRPr lang="zh-CN" altLang="en-US"/>
          </a:p>
          <a:p>
            <a:r>
              <a:rPr lang="zh-CN" altLang="en-US">
                <a:sym typeface="+mn-ea"/>
              </a:rPr>
              <a:t>    puts(strPara);</a:t>
            </a:r>
            <a:endParaRPr lang="zh-CN" altLang="en-US"/>
          </a:p>
          <a:p>
            <a:r>
              <a:rPr lang="zh-CN" altLang="en-US">
                <a:sym typeface="+mn-ea"/>
              </a:rPr>
              <a:t>    return 0;</a:t>
            </a:r>
            <a:endParaRPr lang="zh-CN" altLang="en-US"/>
          </a:p>
          <a:p>
            <a:r>
              <a:rPr lang="zh-CN" altLang="en-US">
                <a:sym typeface="+mn-ea"/>
              </a:rPr>
              <a:t>}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【例9</a:t>
            </a:r>
            <a:r>
              <a:rPr lang="en-US" altLang="zh-CN"/>
              <a:t>-</a:t>
            </a:r>
            <a:r>
              <a:rPr lang="zh-CN" altLang="en-US"/>
              <a:t>1】几所学校要联合统计学生的成绩，但是一个问题难住了统计人员，不同学校相同的课程计分方式不一样，有的学校使用百分制，有的学校使用五级制，如何设计数据的存储结构才能正确数据保存呢？</a:t>
            </a:r>
            <a:endParaRPr lang="zh-CN" altLang="en-US"/>
          </a:p>
          <a:p>
            <a:pPr lvl="1"/>
            <a:r>
              <a:rPr lang="zh-CN" altLang="en-US"/>
              <a:t>本应用中，五级制和百分制成绩二选一，所以使用共用体来存储</a:t>
            </a:r>
            <a:endParaRPr lang="zh-CN" altLang="en-US"/>
          </a:p>
          <a:p>
            <a:pPr lvl="1"/>
            <a:r>
              <a:rPr lang="zh-CN" altLang="en-US"/>
              <a:t>共用体字段在使用中需要使用一个标记来确定使用的是哪个字段</a:t>
            </a:r>
            <a:endParaRPr lang="zh-CN" altLang="en-US"/>
          </a:p>
          <a:p>
            <a:pPr lvl="1"/>
            <a:r>
              <a:rPr lang="zh-CN" altLang="en-US"/>
              <a:t>本例中，五级制和百分制需要根据情况分别讨论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共用体</a:t>
            </a:r>
            <a:endParaRPr lang="zh-CN" altLang="en-US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内容占位符 4"/>
          <p:cNvSpPr>
            <a:spLocks noGrp="1"/>
          </p:cNvSpPr>
          <p:nvPr>
            <p:ph sz="quarter" idx="17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【例9</a:t>
            </a:r>
            <a:r>
              <a:rPr lang="en-US" altLang="zh-CN"/>
              <a:t>-</a:t>
            </a:r>
            <a:r>
              <a:rPr lang="zh-CN" altLang="en-US"/>
              <a:t>11】九连环是中国传统民间智力玩具，以金属丝制成9个圆环，将圆环套装在横板或各式框架上，并贯以环柄，如图所示。玩时按照一定的程序反复操作，可使9个圆环分别解开，或合二为一。请编写程序模拟解环和安装的步骤。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6"/>
          </p:nvPr>
        </p:nvSpPr>
        <p:spPr/>
        <p:txBody>
          <a:bodyPr/>
          <a:p>
            <a:r>
              <a:rPr lang="zh-CN" altLang="en-US"/>
              <a:t>9.4.1函数递归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>
                <a:sym typeface="+mn-ea"/>
              </a:rPr>
              <a:t>9.4案例项目1——一起来解九连环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6" name="图片 3"/>
          <p:cNvPicPr>
            <a:picLocks noChangeAspect="1"/>
          </p:cNvPicPr>
          <p:nvPr/>
        </p:nvPicPr>
        <p:blipFill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77" b="5643"/>
          <a:stretch>
            <a:fillRect/>
          </a:stretch>
        </p:blipFill>
        <p:spPr>
          <a:xfrm>
            <a:off x="3275648" y="4797108"/>
            <a:ext cx="3123565" cy="1807845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 sz="1800"/>
              <a:t>（1）问题分析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使用计算机思维，使用自顶向下的思路来解决。使用自顶向下的计算机思维，关键在于考虑问题时，从大问题入手，而不是细节，在这里不是考虑解开或卸下1、2个环的方法，而是从考虑安装或卸下n个环开始。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（2）算法设计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九连环解环和安装算法有如下基本原则：若想解下或安装第i环，需要借助单独的第i-1环。这样安装n个环的问题就转化为如下步骤，如图9.6所示：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1）安装n-1个环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2）卸下n-2个环（杆上只剩下第n-1环）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3）借助第n-1环将第n环安装（第n-1环和第n环安装成功）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4）安装n-2个环（完成！）</a:t>
            </a:r>
            <a:endParaRPr lang="zh-CN" altLang="en-US" sz="180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安装环</a:t>
            </a:r>
            <a:endParaRPr lang="zh-CN" altLang="en-US"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安装环</a:t>
            </a:r>
            <a:endParaRPr lang="zh-CN" altLang="en-US"/>
          </a:p>
        </p:txBody>
      </p:sp>
      <p:pic>
        <p:nvPicPr>
          <p:cNvPr id="2151" name="图片 2151"/>
          <p:cNvPicPr>
            <a:picLocks noChangeAspect="1" noChangeArrowheads="1"/>
          </p:cNvPicPr>
          <p:nvPr/>
        </p:nvPicPr>
        <p:blipFill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908175" y="1484630"/>
            <a:ext cx="4846955" cy="48469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 sz="1800"/>
              <a:t>而卸下n个环的步骤就转化为如下步骤，如图9.7所示：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a）卸下n-2个环（杆上只剩第n-1环和第n环）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b）借助第n-1环卸下第n环（杆上只剩第n-1环）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c）安装n-2个环（杆上共有前n-1个环）</a:t>
            </a:r>
            <a:endParaRPr lang="zh-CN" altLang="en-US" sz="1800"/>
          </a:p>
          <a:p>
            <a:pPr marL="0" indent="0">
              <a:buNone/>
            </a:pPr>
            <a:r>
              <a:rPr lang="zh-CN" altLang="en-US" sz="1800"/>
              <a:t>d）卸下n-1个环（全部卸下）</a:t>
            </a:r>
            <a:endParaRPr lang="zh-CN" altLang="en-US" sz="180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卸下环</a:t>
            </a:r>
            <a:endParaRPr lang="zh-CN" altLang="en-US"/>
          </a:p>
        </p:txBody>
      </p:sp>
      <p:pic>
        <p:nvPicPr>
          <p:cNvPr id="2152" name="图片 2152"/>
          <p:cNvPicPr>
            <a:picLocks noChangeAspect="1" noChangeArrowheads="1"/>
          </p:cNvPicPr>
          <p:nvPr/>
        </p:nvPicPr>
        <p:blipFill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284345" y="2924810"/>
            <a:ext cx="3948430" cy="39484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07950" y="260985"/>
            <a:ext cx="8078470" cy="64623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#include &lt;stdio.h&gt;</a:t>
            </a:r>
            <a:endParaRPr lang="zh-CN" altLang="en-US"/>
          </a:p>
          <a:p>
            <a:r>
              <a:rPr lang="zh-CN" altLang="en-US"/>
              <a:t>void NineRingIn(int n);</a:t>
            </a:r>
            <a:r>
              <a:rPr lang="zh-CN" altLang="en-US">
                <a:sym typeface="+mn-ea"/>
              </a:rPr>
              <a:t>/*安装n个环*/</a:t>
            </a:r>
            <a:endParaRPr lang="zh-CN" altLang="en-US"/>
          </a:p>
          <a:p>
            <a:r>
              <a:rPr lang="zh-CN" altLang="en-US"/>
              <a:t>void NineRingOut(int n);</a:t>
            </a:r>
            <a:r>
              <a:rPr lang="zh-CN" altLang="en-US">
                <a:sym typeface="+mn-ea"/>
              </a:rPr>
              <a:t>/*卸下n个环*/</a:t>
            </a:r>
            <a:endParaRPr lang="zh-CN" altLang="en-US"/>
          </a:p>
          <a:p>
            <a:r>
              <a:rPr lang="zh-CN" altLang="en-US"/>
              <a:t>int main(){</a:t>
            </a:r>
            <a:endParaRPr lang="zh-CN" altLang="en-US"/>
          </a:p>
          <a:p>
            <a:r>
              <a:rPr lang="zh-CN" altLang="en-US"/>
              <a:t>    NineRingIn(5);</a:t>
            </a:r>
            <a:endParaRPr lang="zh-CN" altLang="en-US"/>
          </a:p>
          <a:p>
            <a:r>
              <a:rPr lang="zh-CN" altLang="en-US"/>
              <a:t>    return 0;</a:t>
            </a:r>
            <a:endParaRPr lang="zh-CN" altLang="en-US"/>
          </a:p>
          <a:p>
            <a:r>
              <a:rPr lang="zh-CN" altLang="en-US"/>
              <a:t>}</a:t>
            </a:r>
            <a:endParaRPr lang="zh-CN" altLang="en-US"/>
          </a:p>
          <a:p>
            <a:r>
              <a:rPr lang="zh-CN" altLang="en-US"/>
              <a:t>/*安装n个环*/</a:t>
            </a:r>
            <a:endParaRPr lang="zh-CN" altLang="en-US"/>
          </a:p>
          <a:p>
            <a:r>
              <a:rPr lang="zh-CN" altLang="en-US"/>
              <a:t>void NineRingIn(int n){</a:t>
            </a:r>
            <a:endParaRPr lang="zh-CN" altLang="en-US"/>
          </a:p>
          <a:p>
            <a:r>
              <a:rPr lang="zh-CN" altLang="en-US"/>
              <a:t>    /*递归出口*/</a:t>
            </a:r>
            <a:endParaRPr lang="zh-CN" altLang="en-US"/>
          </a:p>
          <a:p>
            <a:r>
              <a:rPr lang="zh-CN" altLang="en-US"/>
              <a:t>    if(n==1) /*安装1个环时*/</a:t>
            </a:r>
            <a:endParaRPr lang="zh-CN" altLang="en-US"/>
          </a:p>
          <a:p>
            <a:r>
              <a:rPr lang="zh-CN" altLang="en-US"/>
              <a:t>        printf("安装第1环\n");</a:t>
            </a:r>
            <a:endParaRPr lang="zh-CN" altLang="en-US"/>
          </a:p>
          <a:p>
            <a:r>
              <a:rPr lang="zh-CN" altLang="en-US"/>
              <a:t>    else if(n==2) {/*安装2个环时*/</a:t>
            </a:r>
            <a:endParaRPr lang="zh-CN" altLang="en-US"/>
          </a:p>
          <a:p>
            <a:r>
              <a:rPr lang="zh-CN" altLang="en-US"/>
              <a:t>        printf("安装第1环\n");</a:t>
            </a:r>
            <a:endParaRPr lang="zh-CN" altLang="en-US"/>
          </a:p>
          <a:p>
            <a:r>
              <a:rPr lang="zh-CN" altLang="en-US"/>
              <a:t>        printf("借助第1环安装第2环\n");</a:t>
            </a:r>
            <a:endParaRPr lang="zh-CN" altLang="en-US"/>
          </a:p>
          <a:p>
            <a:r>
              <a:rPr lang="zh-CN" altLang="en-US"/>
              <a:t>    }</a:t>
            </a:r>
            <a:endParaRPr lang="zh-CN" altLang="en-US"/>
          </a:p>
          <a:p>
            <a:r>
              <a:rPr lang="zh-CN" altLang="en-US"/>
              <a:t>    /*递归调用*/</a:t>
            </a:r>
            <a:endParaRPr lang="zh-CN" altLang="en-US"/>
          </a:p>
          <a:p>
            <a:r>
              <a:rPr lang="zh-CN" altLang="en-US"/>
              <a:t>    else{        </a:t>
            </a:r>
            <a:endParaRPr lang="zh-CN" altLang="en-US"/>
          </a:p>
          <a:p>
            <a:r>
              <a:rPr lang="zh-CN" altLang="en-US"/>
              <a:t>        NineRingIn(n-1);     /*安装n-1个环*/</a:t>
            </a:r>
            <a:endParaRPr lang="zh-CN" altLang="en-US"/>
          </a:p>
          <a:p>
            <a:r>
              <a:rPr lang="zh-CN" altLang="en-US"/>
              <a:t>        NineRingOut(n-2);    /*卸下n-2个环*/</a:t>
            </a:r>
            <a:endParaRPr lang="zh-CN" altLang="en-US"/>
          </a:p>
          <a:p>
            <a:r>
              <a:rPr lang="zh-CN" altLang="en-US"/>
              <a:t>        printf("借助第%d环安装第%d环\n",n-1,n);         </a:t>
            </a:r>
            <a:endParaRPr lang="zh-CN" altLang="en-US"/>
          </a:p>
          <a:p>
            <a:r>
              <a:rPr lang="zh-CN" altLang="en-US"/>
              <a:t>        NineRingIn(n-2);     /*安装n-2个环*/</a:t>
            </a:r>
            <a:endParaRPr lang="zh-CN" altLang="en-US"/>
          </a:p>
          <a:p>
            <a:r>
              <a:rPr lang="zh-CN" altLang="en-US"/>
              <a:t>    }}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427855" y="908685"/>
            <a:ext cx="4886325" cy="45231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/*卸下n个环*/</a:t>
            </a:r>
            <a:endParaRPr lang="zh-CN" altLang="en-US"/>
          </a:p>
          <a:p>
            <a:r>
              <a:rPr lang="zh-CN" altLang="en-US">
                <a:sym typeface="+mn-ea"/>
              </a:rPr>
              <a:t>void NineRingOut(int n){</a:t>
            </a:r>
            <a:endParaRPr lang="zh-CN" altLang="en-US"/>
          </a:p>
          <a:p>
            <a:r>
              <a:rPr lang="zh-CN" altLang="en-US">
                <a:sym typeface="+mn-ea"/>
              </a:rPr>
              <a:t>    if(n==1)  /*卸下1个环*/</a:t>
            </a:r>
            <a:endParaRPr lang="zh-CN" altLang="en-US"/>
          </a:p>
          <a:p>
            <a:r>
              <a:rPr lang="zh-CN" altLang="en-US">
                <a:sym typeface="+mn-ea"/>
              </a:rPr>
              <a:t>        printf("卸下第1环\n");</a:t>
            </a:r>
            <a:endParaRPr lang="zh-CN" altLang="en-US"/>
          </a:p>
          <a:p>
            <a:r>
              <a:rPr lang="zh-CN" altLang="en-US">
                <a:sym typeface="+mn-ea"/>
              </a:rPr>
              <a:t>    else if(n==2){  /*卸下2个环*/</a:t>
            </a:r>
            <a:endParaRPr lang="zh-CN" altLang="en-US"/>
          </a:p>
          <a:p>
            <a:r>
              <a:rPr lang="zh-CN" altLang="en-US">
                <a:sym typeface="+mn-ea"/>
              </a:rPr>
              <a:t>        printf("借助第1环卸下第2环\n");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printf("卸下第1环\n");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r>
              <a:rPr lang="zh-CN" altLang="en-US">
                <a:sym typeface="+mn-ea"/>
              </a:rPr>
              <a:t>    /*递归调用*/</a:t>
            </a:r>
            <a:endParaRPr lang="zh-CN" altLang="en-US"/>
          </a:p>
          <a:p>
            <a:r>
              <a:rPr lang="zh-CN" altLang="en-US">
                <a:sym typeface="+mn-ea"/>
              </a:rPr>
              <a:t>    else{</a:t>
            </a:r>
            <a:endParaRPr lang="zh-CN" altLang="en-US"/>
          </a:p>
          <a:p>
            <a:r>
              <a:rPr lang="zh-CN" altLang="en-US">
                <a:sym typeface="+mn-ea"/>
              </a:rPr>
              <a:t>        NineRingOut(n-2);   /*卸下n-2个环*/</a:t>
            </a:r>
            <a:endParaRPr lang="zh-CN" altLang="en-US"/>
          </a:p>
          <a:p>
            <a:r>
              <a:rPr lang="zh-CN" altLang="en-US">
                <a:sym typeface="+mn-ea"/>
              </a:rPr>
              <a:t>        printf("借助第%d环卸下第%d环\n",n-1,n);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NineRingIn(n-2);    /*安装n-2个环*/</a:t>
            </a:r>
            <a:endParaRPr lang="zh-CN" altLang="en-US"/>
          </a:p>
          <a:p>
            <a:r>
              <a:rPr lang="zh-CN" altLang="en-US">
                <a:sym typeface="+mn-ea"/>
              </a:rPr>
              <a:t>        NineRingOut(n-1);   /*卸下n-1个环*/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r>
              <a:rPr lang="zh-CN" altLang="en-US">
                <a:sym typeface="+mn-ea"/>
              </a:rPr>
              <a:t>}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当n=5时，程序运行时函数调用树如下图所示。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运行时函数调用树</a:t>
            </a:r>
            <a:endParaRPr lang="zh-CN" altLang="en-US"/>
          </a:p>
        </p:txBody>
      </p:sp>
      <p:pic>
        <p:nvPicPr>
          <p:cNvPr id="2154" name="图片 2154"/>
          <p:cNvPicPr>
            <a:picLocks noChangeAspect="1" noChangeArrowheads="1"/>
          </p:cNvPicPr>
          <p:nvPr/>
        </p:nvPicPr>
        <p:blipFill>
          <a:blip r:embed="rId1" cstate="print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39750" y="2564765"/>
            <a:ext cx="7843520" cy="19075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内容占位符 4"/>
          <p:cNvSpPr>
            <a:spLocks noGrp="1"/>
          </p:cNvSpPr>
          <p:nvPr>
            <p:ph sz="quarter" idx="17"/>
          </p:nvPr>
        </p:nvSpPr>
        <p:spPr/>
        <p:txBody>
          <a:bodyPr/>
          <a:p>
            <a:pPr marL="0" indent="0">
              <a:buNone/>
            </a:pPr>
            <a:r>
              <a:t>【例9</a:t>
            </a:r>
            <a:r>
              <a:rPr lang="en-US"/>
              <a:t>-</a:t>
            </a:r>
            <a:r>
              <a:t>12】在解九连环的过程中，一次安装或解环记为１次操作，请编写程序统计要完成将九个环安装，需要做多少次操作。</a:t>
            </a:r>
          </a:p>
          <a:p>
            <a:pPr marL="0" indent="0">
              <a:buNone/>
            </a:pPr>
            <a:r>
              <a:rPr sz="2400"/>
              <a:t>（1）问题分析</a:t>
            </a:r>
            <a:endParaRPr sz="2400"/>
          </a:p>
          <a:p>
            <a:pPr marL="0" indent="0">
              <a:buNone/>
            </a:pPr>
            <a:r>
              <a:rPr sz="2400"/>
              <a:t>统计操作次数，需要在每次安装或是卸下的时候进行计数，而安装或卸下又在安装卸下函数内部，若使用局部变量，计数不会保留，因此也无法得到总的操作次数。</a:t>
            </a:r>
            <a:endParaRPr sz="2400"/>
          </a:p>
          <a:p>
            <a:pPr marL="0" indent="0">
              <a:buNone/>
            </a:pPr>
            <a:r>
              <a:rPr sz="2400"/>
              <a:t>（2）算法设计</a:t>
            </a:r>
            <a:endParaRPr sz="2400"/>
          </a:p>
          <a:p>
            <a:pPr marL="0" indent="0">
              <a:buNone/>
            </a:pPr>
            <a:r>
              <a:rPr sz="2400"/>
              <a:t>结合全局变量+递归和九连环算法解决上述问题。</a:t>
            </a:r>
            <a:endParaRPr sz="2400"/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6"/>
          </p:nvPr>
        </p:nvSpPr>
        <p:spPr/>
        <p:txBody>
          <a:bodyPr/>
          <a:p>
            <a:r>
              <a:rPr lang="zh-CN" altLang="en-US"/>
              <a:t>9.4.2外部变量与静态变量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>
                <a:sym typeface="+mn-ea"/>
              </a:rPr>
              <a:t>9.4案例项目1——一起来解九连环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79705" y="260985"/>
            <a:ext cx="4572000" cy="64623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#include &lt;stdio.h&gt;</a:t>
            </a:r>
            <a:endParaRPr lang="zh-CN" altLang="en-US"/>
          </a:p>
          <a:p>
            <a:r>
              <a:rPr lang="zh-CN" altLang="en-US"/>
              <a:t>int count; /*全局变量，记录操作次数*/</a:t>
            </a:r>
            <a:endParaRPr lang="zh-CN" altLang="en-US"/>
          </a:p>
          <a:p>
            <a:r>
              <a:rPr lang="zh-CN" altLang="en-US"/>
              <a:t>void NineRingIn(int n);</a:t>
            </a:r>
            <a:r>
              <a:rPr lang="zh-CN" altLang="en-US">
                <a:sym typeface="+mn-ea"/>
              </a:rPr>
              <a:t>/*安装n个环*/</a:t>
            </a:r>
            <a:endParaRPr lang="zh-CN" altLang="en-US"/>
          </a:p>
          <a:p>
            <a:r>
              <a:rPr lang="zh-CN" altLang="en-US"/>
              <a:t>void NineRingOut(int n);</a:t>
            </a:r>
            <a:r>
              <a:rPr lang="zh-CN" altLang="en-US">
                <a:sym typeface="+mn-ea"/>
              </a:rPr>
              <a:t>/*卸下n个环*/</a:t>
            </a:r>
            <a:endParaRPr lang="zh-CN" altLang="en-US"/>
          </a:p>
          <a:p>
            <a:r>
              <a:rPr lang="zh-CN" altLang="en-US"/>
              <a:t>int main(){</a:t>
            </a:r>
            <a:endParaRPr lang="zh-CN" altLang="en-US"/>
          </a:p>
          <a:p>
            <a:r>
              <a:rPr lang="zh-CN" altLang="en-US"/>
              <a:t>    NineRingIn(9);</a:t>
            </a:r>
            <a:endParaRPr lang="zh-CN" altLang="en-US"/>
          </a:p>
          <a:p>
            <a:r>
              <a:rPr lang="zh-CN" altLang="en-US"/>
              <a:t>    printf("安装九连环进行操作%d次\n",count);</a:t>
            </a:r>
            <a:endParaRPr lang="zh-CN" altLang="en-US"/>
          </a:p>
          <a:p>
            <a:r>
              <a:rPr lang="zh-CN" altLang="en-US"/>
              <a:t>    return 0;</a:t>
            </a:r>
            <a:endParaRPr lang="zh-CN" altLang="en-US"/>
          </a:p>
          <a:p>
            <a:r>
              <a:rPr lang="zh-CN" altLang="en-US"/>
              <a:t>}</a:t>
            </a:r>
            <a:endParaRPr lang="zh-CN" altLang="en-US"/>
          </a:p>
          <a:p>
            <a:r>
              <a:rPr lang="zh-CN" altLang="en-US"/>
              <a:t>/*安装n个环*/</a:t>
            </a:r>
            <a:endParaRPr lang="zh-CN" altLang="en-US"/>
          </a:p>
          <a:p>
            <a:r>
              <a:rPr lang="zh-CN" altLang="en-US"/>
              <a:t>void NineRingIn(int n){</a:t>
            </a:r>
            <a:endParaRPr lang="zh-CN" altLang="en-US"/>
          </a:p>
          <a:p>
            <a:r>
              <a:rPr lang="zh-CN" altLang="en-US"/>
              <a:t>    if(n==1)</a:t>
            </a:r>
            <a:endParaRPr lang="zh-CN" altLang="en-US"/>
          </a:p>
          <a:p>
            <a:r>
              <a:rPr lang="zh-CN" altLang="en-US"/>
              <a:t>        count++;/*安装1个环，操作数加1*/</a:t>
            </a:r>
            <a:endParaRPr lang="zh-CN" altLang="en-US"/>
          </a:p>
          <a:p>
            <a:r>
              <a:rPr lang="zh-CN" altLang="en-US"/>
              <a:t>    else if(n==2) </a:t>
            </a:r>
            <a:endParaRPr lang="zh-CN" altLang="en-US"/>
          </a:p>
          <a:p>
            <a:r>
              <a:rPr lang="zh-CN" altLang="en-US"/>
              <a:t>        count+=2; /*安装2个环，操作数加2*/</a:t>
            </a:r>
            <a:endParaRPr lang="zh-CN" altLang="en-US"/>
          </a:p>
          <a:p>
            <a:r>
              <a:rPr lang="zh-CN" altLang="en-US"/>
              <a:t>    else{</a:t>
            </a:r>
            <a:endParaRPr lang="zh-CN" altLang="en-US"/>
          </a:p>
          <a:p>
            <a:r>
              <a:rPr lang="zh-CN" altLang="en-US"/>
              <a:t>        NineRingIn(n-1);</a:t>
            </a:r>
            <a:endParaRPr lang="zh-CN" altLang="en-US"/>
          </a:p>
          <a:p>
            <a:r>
              <a:rPr lang="zh-CN" altLang="en-US"/>
              <a:t>        NineRingOut(n-2);</a:t>
            </a:r>
            <a:endParaRPr lang="zh-CN" altLang="en-US"/>
          </a:p>
          <a:p>
            <a:r>
              <a:rPr lang="zh-CN" altLang="en-US"/>
              <a:t>        count++;/*借助第n-1环将第n环安装，操作次数加1*/</a:t>
            </a:r>
            <a:endParaRPr lang="zh-CN" altLang="en-US"/>
          </a:p>
          <a:p>
            <a:r>
              <a:rPr lang="zh-CN" altLang="en-US"/>
              <a:t>        NineRingIn(n-2);</a:t>
            </a:r>
            <a:endParaRPr lang="zh-CN" altLang="en-US"/>
          </a:p>
          <a:p>
            <a:r>
              <a:rPr lang="zh-CN" altLang="en-US"/>
              <a:t>    }}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823460" y="1268730"/>
            <a:ext cx="4572000" cy="42462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/*卸下n个环*/</a:t>
            </a:r>
            <a:endParaRPr lang="zh-CN" altLang="en-US"/>
          </a:p>
          <a:p>
            <a:r>
              <a:rPr lang="zh-CN" altLang="en-US">
                <a:sym typeface="+mn-ea"/>
              </a:rPr>
              <a:t>void NineRingOut(int n){</a:t>
            </a:r>
            <a:endParaRPr lang="zh-CN" altLang="en-US"/>
          </a:p>
          <a:p>
            <a:r>
              <a:rPr lang="zh-CN" altLang="en-US">
                <a:sym typeface="+mn-ea"/>
              </a:rPr>
              <a:t>    if(n==1)</a:t>
            </a:r>
            <a:endParaRPr lang="zh-CN" altLang="en-US"/>
          </a:p>
          <a:p>
            <a:r>
              <a:rPr lang="zh-CN" altLang="en-US">
                <a:sym typeface="+mn-ea"/>
              </a:rPr>
              <a:t>        count++;/*卸下1个环，操作数加1*/</a:t>
            </a:r>
            <a:endParaRPr lang="zh-CN" altLang="en-US"/>
          </a:p>
          <a:p>
            <a:r>
              <a:rPr lang="zh-CN" altLang="en-US">
                <a:sym typeface="+mn-ea"/>
              </a:rPr>
              <a:t>    else if(n==2)</a:t>
            </a:r>
            <a:endParaRPr lang="zh-CN" altLang="en-US"/>
          </a:p>
          <a:p>
            <a:r>
              <a:rPr lang="zh-CN" altLang="en-US">
                <a:sym typeface="+mn-ea"/>
              </a:rPr>
              <a:t>        count+=2; /*卸下2个环，操作数加2*/</a:t>
            </a:r>
            <a:endParaRPr lang="zh-CN" altLang="en-US"/>
          </a:p>
          <a:p>
            <a:r>
              <a:rPr lang="zh-CN" altLang="en-US">
                <a:sym typeface="+mn-ea"/>
              </a:rPr>
              <a:t>    else{</a:t>
            </a:r>
            <a:endParaRPr lang="zh-CN" altLang="en-US"/>
          </a:p>
          <a:p>
            <a:r>
              <a:rPr lang="zh-CN" altLang="en-US">
                <a:sym typeface="+mn-ea"/>
              </a:rPr>
              <a:t>        NineRingOut(n-2);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count++;   /*借助第n-1环卸下第n环，操作次数加1*/</a:t>
            </a:r>
            <a:endParaRPr lang="zh-CN" altLang="en-US"/>
          </a:p>
          <a:p>
            <a:r>
              <a:rPr lang="zh-CN" altLang="en-US">
                <a:sym typeface="+mn-ea"/>
              </a:rPr>
              <a:t>        NineRingIn(n-2);</a:t>
            </a:r>
            <a:endParaRPr lang="zh-CN" altLang="en-US"/>
          </a:p>
          <a:p>
            <a:r>
              <a:rPr lang="zh-CN" altLang="en-US">
                <a:sym typeface="+mn-ea"/>
              </a:rPr>
              <a:t>        NineRingOut(n-1);</a:t>
            </a:r>
            <a:endParaRPr lang="zh-CN" altLang="en-US"/>
          </a:p>
          <a:p>
            <a:r>
              <a:rPr lang="zh-CN" altLang="en-US">
                <a:sym typeface="+mn-ea"/>
              </a:rPr>
              <a:t>    }</a:t>
            </a:r>
            <a:endParaRPr lang="zh-CN" altLang="en-US"/>
          </a:p>
          <a:p>
            <a:r>
              <a:rPr lang="zh-CN" altLang="en-US">
                <a:sym typeface="+mn-ea"/>
              </a:rPr>
              <a:t>}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【例9</a:t>
            </a:r>
            <a:r>
              <a:rPr lang="en-US" altLang="zh-CN"/>
              <a:t>-</a:t>
            </a:r>
            <a:r>
              <a:rPr lang="zh-CN" altLang="en-US"/>
              <a:t>13】在解九连环的过程中，一次安装或解环记为１次操作，请编写程序将安装和解环函数分别写在不同源文件中，统计要完成将九个环安装，需要进行多少次操作。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（1）问题分析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多文件型程序的设计问题。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（2）算法设计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结合编译预处理+文件包含+全局变量+递归和九连环算法。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使用外部变量</a:t>
            </a:r>
            <a:endParaRPr lang="zh-CN" altLang="en-US"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【例9</a:t>
            </a:r>
            <a:r>
              <a:rPr lang="en-US" altLang="zh-CN"/>
              <a:t>-</a:t>
            </a:r>
            <a:r>
              <a:rPr lang="zh-CN" altLang="en-US"/>
              <a:t>14】若在统计九连环操作中，想在每个步骤精确知道是第几次安装环和第几次解环，又该如何实现呢？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（1）问题分析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当然，借助之前例子，安装次数和解环次数都使用全局变量定义，各自统计可以完成要求，请读者自行编写程序完成。然而，分析程序可以发现安装次数仅与NineRingIn函数有关，而解环次数仅与NineRingOut函数有关，可以使用静态局部变量完成程序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（2）算法设计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结合static变量+递归和九连环算法。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使用静态变量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共用体示例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39750" y="1124585"/>
            <a:ext cx="7380605" cy="34150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#include &lt;stdio.h&gt;</a:t>
            </a:r>
            <a:endParaRPr lang="zh-CN" altLang="en-US"/>
          </a:p>
          <a:p>
            <a:r>
              <a:rPr lang="zh-CN" altLang="en-US"/>
              <a:t>#include &lt;string.h&gt;</a:t>
            </a:r>
            <a:endParaRPr lang="zh-CN" altLang="en-US"/>
          </a:p>
          <a:p>
            <a:r>
              <a:rPr lang="zh-CN" altLang="en-US"/>
              <a:t>#define M 10</a:t>
            </a:r>
            <a:endParaRPr lang="zh-CN" altLang="en-US"/>
          </a:p>
          <a:p>
            <a:r>
              <a:rPr lang="zh-CN" altLang="en-US"/>
              <a:t>struct StuScore{</a:t>
            </a:r>
            <a:endParaRPr lang="zh-CN" altLang="en-US"/>
          </a:p>
          <a:p>
            <a:r>
              <a:rPr lang="zh-CN" altLang="en-US"/>
              <a:t>	int id;</a:t>
            </a:r>
            <a:endParaRPr lang="zh-CN" altLang="en-US"/>
          </a:p>
          <a:p>
            <a:r>
              <a:rPr lang="zh-CN" altLang="en-US"/>
              <a:t>	char name[20];</a:t>
            </a:r>
            <a:endParaRPr lang="zh-CN" altLang="en-US"/>
          </a:p>
          <a:p>
            <a:r>
              <a:rPr lang="zh-CN" altLang="en-US"/>
              <a:t>	char flag;       /*成绩标记'm'为百分制，'g'为五级制 */</a:t>
            </a:r>
            <a:endParaRPr lang="zh-CN" altLang="en-US"/>
          </a:p>
          <a:p>
            <a:r>
              <a:rPr lang="zh-CN" altLang="en-US"/>
              <a:t>	</a:t>
            </a:r>
            <a:r>
              <a:rPr lang="zh-CN" altLang="en-US">
                <a:solidFill>
                  <a:srgbClr val="FF0000"/>
                </a:solidFill>
              </a:rPr>
              <a:t>union</a:t>
            </a:r>
            <a:r>
              <a:rPr lang="zh-CN" altLang="en-US"/>
              <a:t> {</a:t>
            </a:r>
            <a:endParaRPr lang="zh-CN" altLang="en-US"/>
          </a:p>
          <a:p>
            <a:r>
              <a:rPr lang="zh-CN" altLang="en-US"/>
              <a:t>		int mark;</a:t>
            </a:r>
            <a:endParaRPr lang="zh-CN" altLang="en-US"/>
          </a:p>
          <a:p>
            <a:r>
              <a:rPr lang="zh-CN" altLang="en-US"/>
              <a:t>		char grade[12];</a:t>
            </a:r>
            <a:endParaRPr lang="zh-CN" altLang="en-US"/>
          </a:p>
          <a:p>
            <a:r>
              <a:rPr lang="zh-CN" altLang="en-US"/>
              <a:t>	}score;</a:t>
            </a:r>
            <a:endParaRPr lang="zh-CN" altLang="en-US"/>
          </a:p>
          <a:p>
            <a:r>
              <a:rPr lang="zh-CN" altLang="en-US"/>
              <a:t>};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57200" y="4653280"/>
            <a:ext cx="8296910" cy="20300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void DisplayStuScore(struct StuScore s){</a:t>
            </a:r>
            <a:endParaRPr lang="zh-CN" altLang="en-US"/>
          </a:p>
          <a:p>
            <a:r>
              <a:rPr lang="zh-CN" altLang="en-US"/>
              <a:t>	printf("%s\t%d\t",s.name,s.id);</a:t>
            </a:r>
            <a:endParaRPr lang="zh-CN" altLang="en-US"/>
          </a:p>
          <a:p>
            <a:r>
              <a:rPr lang="zh-CN" altLang="en-US"/>
              <a:t>	if(s.flag=='m'||s.flag=='M')</a:t>
            </a:r>
            <a:endParaRPr lang="zh-CN" altLang="en-US"/>
          </a:p>
          <a:p>
            <a:r>
              <a:rPr lang="zh-CN" altLang="en-US"/>
              <a:t>		printf("%d\n",s.score.mark);</a:t>
            </a:r>
            <a:endParaRPr lang="zh-CN" altLang="en-US"/>
          </a:p>
          <a:p>
            <a:r>
              <a:rPr lang="zh-CN" altLang="en-US"/>
              <a:t>	else if(s.flag=='g'||s.flag=='G')</a:t>
            </a:r>
            <a:endParaRPr lang="zh-CN" altLang="en-US"/>
          </a:p>
          <a:p>
            <a:r>
              <a:rPr lang="zh-CN" altLang="en-US"/>
              <a:t>		printf("%s\n",s.score.grade);</a:t>
            </a:r>
            <a:endParaRPr lang="zh-CN" altLang="en-US"/>
          </a:p>
          <a:p>
            <a:r>
              <a:rPr lang="zh-CN" altLang="en-US"/>
              <a:t>}</a:t>
            </a:r>
            <a:endParaRPr lang="zh-CN" altLang="en-US"/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79705" y="182245"/>
            <a:ext cx="4572000" cy="64928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600"/>
              <a:t>#include &lt;stdio.h&gt;</a:t>
            </a:r>
            <a:endParaRPr lang="zh-CN" altLang="en-US" sz="1600"/>
          </a:p>
          <a:p>
            <a:r>
              <a:rPr lang="zh-CN" altLang="en-US" sz="1600"/>
              <a:t>void NineRingIn(int n);</a:t>
            </a:r>
            <a:endParaRPr lang="zh-CN" altLang="en-US" sz="1600"/>
          </a:p>
          <a:p>
            <a:r>
              <a:rPr lang="zh-CN" altLang="en-US" sz="1600"/>
              <a:t>void NineRingOut(int n);</a:t>
            </a:r>
            <a:endParaRPr lang="zh-CN" altLang="en-US" sz="1600"/>
          </a:p>
          <a:p>
            <a:r>
              <a:rPr lang="zh-CN" altLang="en-US" sz="1600"/>
              <a:t>void NineRingIn(int n){</a:t>
            </a:r>
            <a:endParaRPr lang="zh-CN" altLang="en-US" sz="1600"/>
          </a:p>
          <a:p>
            <a:r>
              <a:rPr lang="zh-CN" altLang="en-US" sz="1600"/>
              <a:t>    </a:t>
            </a:r>
            <a:r>
              <a:rPr lang="zh-CN" altLang="en-US" sz="1600">
                <a:solidFill>
                  <a:srgbClr val="FF0000"/>
                </a:solidFill>
              </a:rPr>
              <a:t>static int countIn</a:t>
            </a:r>
            <a:r>
              <a:rPr lang="zh-CN" altLang="en-US" sz="1600"/>
              <a:t>;    /*静态局部变量countIn累计记录安装环的次数 */</a:t>
            </a:r>
            <a:endParaRPr lang="zh-CN" altLang="en-US" sz="1600"/>
          </a:p>
          <a:p>
            <a:r>
              <a:rPr lang="zh-CN" altLang="en-US" sz="1600"/>
              <a:t>    if(n==1){</a:t>
            </a:r>
            <a:endParaRPr lang="zh-CN" altLang="en-US" sz="1600"/>
          </a:p>
          <a:p>
            <a:r>
              <a:rPr lang="zh-CN" altLang="en-US" sz="1600"/>
              <a:t>        countIn++;</a:t>
            </a:r>
            <a:endParaRPr lang="zh-CN" altLang="en-US" sz="1600"/>
          </a:p>
          <a:p>
            <a:r>
              <a:rPr lang="zh-CN" altLang="en-US" sz="1600"/>
              <a:t>        printf("第%d次安装：安装第1环\n",countIn);</a:t>
            </a:r>
            <a:endParaRPr lang="zh-CN" altLang="en-US" sz="1600"/>
          </a:p>
          <a:p>
            <a:r>
              <a:rPr lang="zh-CN" altLang="en-US" sz="1600"/>
              <a:t>    }</a:t>
            </a:r>
            <a:endParaRPr lang="zh-CN" altLang="en-US" sz="1600"/>
          </a:p>
          <a:p>
            <a:r>
              <a:rPr lang="zh-CN" altLang="en-US" sz="1600"/>
              <a:t>    else if(n==2){</a:t>
            </a:r>
            <a:endParaRPr lang="zh-CN" altLang="en-US" sz="1600"/>
          </a:p>
          <a:p>
            <a:r>
              <a:rPr lang="zh-CN" altLang="en-US" sz="1600"/>
              <a:t>        countIn++;</a:t>
            </a:r>
            <a:endParaRPr lang="zh-CN" altLang="en-US" sz="1600"/>
          </a:p>
          <a:p>
            <a:r>
              <a:rPr lang="zh-CN" altLang="en-US" sz="1600"/>
              <a:t>        printf("第%d次安装：安装第1环\n",countIn);</a:t>
            </a:r>
            <a:endParaRPr lang="zh-CN" altLang="en-US" sz="1600"/>
          </a:p>
          <a:p>
            <a:r>
              <a:rPr lang="zh-CN" altLang="en-US" sz="1600"/>
              <a:t>        countIn++;</a:t>
            </a:r>
            <a:endParaRPr lang="zh-CN" altLang="en-US" sz="1600"/>
          </a:p>
          <a:p>
            <a:r>
              <a:rPr lang="zh-CN" altLang="en-US" sz="1600"/>
              <a:t>        printf("第%d次安装：借助第1环安装第2环\n",countIn);</a:t>
            </a:r>
            <a:endParaRPr lang="zh-CN" altLang="en-US" sz="1600"/>
          </a:p>
          <a:p>
            <a:r>
              <a:rPr lang="zh-CN" altLang="en-US" sz="1600"/>
              <a:t>    }</a:t>
            </a:r>
            <a:endParaRPr lang="zh-CN" altLang="en-US" sz="1600"/>
          </a:p>
          <a:p>
            <a:r>
              <a:rPr lang="zh-CN" altLang="en-US" sz="1600"/>
              <a:t>    else{</a:t>
            </a:r>
            <a:endParaRPr lang="zh-CN" altLang="en-US" sz="1600"/>
          </a:p>
          <a:p>
            <a:r>
              <a:rPr lang="zh-CN" altLang="en-US" sz="1600"/>
              <a:t>        NineRingIn(n-1);</a:t>
            </a:r>
            <a:endParaRPr lang="zh-CN" altLang="en-US" sz="1600"/>
          </a:p>
          <a:p>
            <a:r>
              <a:rPr lang="zh-CN" altLang="en-US" sz="1600"/>
              <a:t>        NineRingOut(n-2);</a:t>
            </a:r>
            <a:endParaRPr lang="zh-CN" altLang="en-US" sz="1600"/>
          </a:p>
          <a:p>
            <a:r>
              <a:rPr lang="zh-CN" altLang="en-US" sz="1600"/>
              <a:t>        countIn++;</a:t>
            </a:r>
            <a:endParaRPr lang="zh-CN" altLang="en-US" sz="1600"/>
          </a:p>
          <a:p>
            <a:r>
              <a:rPr lang="zh-CN" altLang="en-US" sz="1600"/>
              <a:t>        printf("第%d次安装：借助第%d环安装第%d环\n",countIn,n-1,n);</a:t>
            </a:r>
            <a:endParaRPr lang="zh-CN" altLang="en-US" sz="1600"/>
          </a:p>
          <a:p>
            <a:r>
              <a:rPr lang="zh-CN" altLang="en-US" sz="1600"/>
              <a:t>        NineRingIn(n-2);</a:t>
            </a:r>
            <a:endParaRPr lang="zh-CN" altLang="en-US" sz="1600"/>
          </a:p>
          <a:p>
            <a:r>
              <a:rPr lang="zh-CN" altLang="en-US" sz="1600"/>
              <a:t>    }</a:t>
            </a:r>
            <a:endParaRPr lang="zh-CN" altLang="en-US" sz="1600"/>
          </a:p>
          <a:p>
            <a:r>
              <a:rPr lang="zh-CN" altLang="en-US" sz="1600"/>
              <a:t>}</a:t>
            </a:r>
            <a:endParaRPr lang="zh-CN" altLang="en-US" sz="1600"/>
          </a:p>
        </p:txBody>
      </p:sp>
      <p:sp>
        <p:nvSpPr>
          <p:cNvPr id="5" name="文本框 4"/>
          <p:cNvSpPr txBox="1"/>
          <p:nvPr/>
        </p:nvSpPr>
        <p:spPr>
          <a:xfrm>
            <a:off x="4787900" y="260985"/>
            <a:ext cx="4572000" cy="6123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400">
                <a:sym typeface="+mn-ea"/>
              </a:rPr>
              <a:t>void NineRingOut(int n){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</a:t>
            </a:r>
            <a:r>
              <a:rPr lang="zh-CN" altLang="en-US" sz="1400">
                <a:solidFill>
                  <a:srgbClr val="FF0000"/>
                </a:solidFill>
                <a:sym typeface="+mn-ea"/>
              </a:rPr>
              <a:t>static int countOut;</a:t>
            </a:r>
            <a:r>
              <a:rPr lang="zh-CN" altLang="en-US" sz="1400">
                <a:sym typeface="+mn-ea"/>
              </a:rPr>
              <a:t>   /*静态局部变量countOut累计记录卸下环的次数 */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if(n==1){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    countOut++;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    printf("第%d次解环：卸下第1环\n",countOut);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}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>
                <a:sym typeface="+mn-ea"/>
              </a:rPr>
              <a:t>    else if(n==2){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    countOut++;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    printf("第%d次解环：借助第1环卸下第2环\n",countOut);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    countOut++;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    printf("第%d次解环：卸下第1环\n",countOut);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}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else{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    NineRingOut(n-2);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    countOut++;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    printf("第%d次解环：借助第%d环卸下第%d环\n",countOut,n-1,n);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    NineRingIn(n-2);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    NineRingOut(n-1);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}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}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int main(){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NineRingOut(5);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return 0;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}</a:t>
            </a:r>
            <a:endParaRPr lang="zh-CN" altLang="en-US" sz="1400">
              <a:sym typeface="+mn-ea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p>
            <a:r>
              <a:rPr lang="zh-CN" altLang="en-US"/>
              <a:t>9.5.1指针数组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17"/>
          </p:nvPr>
        </p:nvSpPr>
        <p:spPr/>
        <p:txBody>
          <a:bodyPr/>
          <a:p>
            <a:r>
              <a:rPr lang="zh-CN" altLang="en-US" sz="2400"/>
              <a:t>【例9</a:t>
            </a:r>
            <a:r>
              <a:rPr lang="en-US" altLang="zh-CN" sz="2400"/>
              <a:t>-</a:t>
            </a:r>
            <a:r>
              <a:rPr lang="zh-CN" altLang="en-US" sz="2400"/>
              <a:t>15】小明总是记不住诗人的生平简介，于是他便写了一个程序实现诗人生平的快速查询。</a:t>
            </a:r>
            <a:endParaRPr lang="zh-CN" altLang="en-US" sz="2400"/>
          </a:p>
          <a:p>
            <a:r>
              <a:rPr lang="zh-CN" altLang="en-US" sz="2000"/>
              <a:t>（1）问题分析</a:t>
            </a:r>
            <a:endParaRPr lang="zh-CN" altLang="en-US" sz="2000"/>
          </a:p>
          <a:p>
            <a:r>
              <a:rPr lang="zh-CN" altLang="en-US" sz="2000"/>
              <a:t>该问题本身属于字符串检索问题，由于在C语言中并没有提供字符串类型，因此对于大批量字符串处理，可采用指针数组实现，以提高程序效率。</a:t>
            </a:r>
            <a:endParaRPr lang="zh-CN" altLang="en-US" sz="2000"/>
          </a:p>
          <a:p>
            <a:r>
              <a:rPr lang="zh-CN" altLang="en-US" sz="2000"/>
              <a:t>（2）算法设计</a:t>
            </a:r>
            <a:endParaRPr lang="zh-CN" altLang="en-US" sz="2000"/>
          </a:p>
          <a:p>
            <a:r>
              <a:rPr lang="zh-CN" altLang="en-US" sz="2000"/>
              <a:t>指针数组+顺序查询算法。</a:t>
            </a:r>
            <a:endParaRPr lang="zh-CN" altLang="en-US" sz="2000"/>
          </a:p>
          <a:p>
            <a:r>
              <a:rPr lang="zh-CN" altLang="en-US" sz="2000"/>
              <a:t>（3）代码编写</a:t>
            </a:r>
            <a:endParaRPr lang="zh-CN" altLang="en-US" sz="2000"/>
          </a:p>
          <a:p>
            <a:r>
              <a:rPr lang="zh-CN" altLang="en-US" sz="2000"/>
              <a:t>程序需要记录诗人的姓名和生平，定义了两个指针数组poet和intro来分别记录诗人姓名和诗人的生平，通过遍历poet数组找到诗人姓名对应的下标，然后输出下标对应的诗人生平简介。</a:t>
            </a:r>
            <a:endParaRPr lang="zh-CN" altLang="en-US" sz="200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>
                <a:sym typeface="+mn-ea"/>
              </a:rPr>
              <a:t>9.5案例项目2——考考你的文学常识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使用指针数组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95605" y="908685"/>
            <a:ext cx="8580120" cy="59080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#define M 4</a:t>
            </a:r>
            <a:endParaRPr lang="zh-CN" altLang="en-US"/>
          </a:p>
          <a:p>
            <a:r>
              <a:rPr lang="zh-CN" altLang="en-US"/>
              <a:t>int main()</a:t>
            </a:r>
            <a:endParaRPr lang="zh-CN" altLang="en-US"/>
          </a:p>
          <a:p>
            <a:r>
              <a:rPr lang="zh-CN" altLang="en-US"/>
              <a:t>{</a:t>
            </a:r>
            <a:endParaRPr lang="zh-CN" altLang="en-US"/>
          </a:p>
          <a:p>
            <a:r>
              <a:rPr lang="zh-CN" altLang="en-US"/>
              <a:t>    int i;</a:t>
            </a:r>
            <a:endParaRPr lang="zh-CN" altLang="en-US"/>
          </a:p>
          <a:p>
            <a:r>
              <a:rPr lang="zh-CN" altLang="en-US"/>
              <a:t>    char poetin[7];</a:t>
            </a:r>
            <a:endParaRPr lang="zh-CN" altLang="en-US"/>
          </a:p>
          <a:p>
            <a:r>
              <a:rPr lang="zh-CN" altLang="en-US"/>
              <a:t>    char *poet[M]={"李白","杜甫","白居易","王维"};</a:t>
            </a:r>
            <a:endParaRPr lang="zh-CN" altLang="en-US"/>
          </a:p>
          <a:p>
            <a:r>
              <a:rPr lang="zh-CN" altLang="en-US"/>
              <a:t>    char *intr[M]={"字太白，号青莲居士，浪漫主义诗人，诗仙。",</a:t>
            </a:r>
            <a:endParaRPr lang="zh-CN" altLang="en-US"/>
          </a:p>
          <a:p>
            <a:r>
              <a:rPr lang="zh-CN" altLang="en-US"/>
              <a:t>             "字子美，一生颠沛流离，见证了唐王朝的由盛转衰，诗圣。",</a:t>
            </a:r>
            <a:endParaRPr lang="zh-CN" altLang="en-US"/>
          </a:p>
          <a:p>
            <a:r>
              <a:rPr lang="zh-CN" altLang="en-US"/>
              <a:t>             "字乐天，诗歌体裁广泛，形式多样，语言平易通俗。",</a:t>
            </a:r>
            <a:endParaRPr lang="zh-CN" altLang="en-US"/>
          </a:p>
          <a:p>
            <a:r>
              <a:rPr lang="zh-CN" altLang="en-US"/>
              <a:t>             "字摩诘，崇信佛教，诗中有画，画中有诗，诗佛。"};</a:t>
            </a:r>
            <a:endParaRPr lang="zh-CN" altLang="en-US"/>
          </a:p>
          <a:p>
            <a:r>
              <a:rPr lang="zh-CN" altLang="en-US"/>
              <a:t>    printf("请输入你要查询的诗人（输入不要有空格）：");</a:t>
            </a:r>
            <a:endParaRPr lang="zh-CN" altLang="en-US"/>
          </a:p>
          <a:p>
            <a:r>
              <a:rPr lang="zh-CN" altLang="en-US"/>
              <a:t>    scanf("%s",poetin);</a:t>
            </a:r>
            <a:endParaRPr lang="zh-CN" altLang="en-US"/>
          </a:p>
          <a:p>
            <a:r>
              <a:rPr lang="zh-CN" altLang="en-US"/>
              <a:t>    for(i=0;i&lt;M;i++)</a:t>
            </a:r>
            <a:endParaRPr lang="zh-CN" altLang="en-US"/>
          </a:p>
          <a:p>
            <a:r>
              <a:rPr lang="zh-CN" altLang="en-US"/>
              <a:t>        if(strcmp(poet[i],poetin)==0) {</a:t>
            </a:r>
            <a:endParaRPr lang="zh-CN" altLang="en-US"/>
          </a:p>
          <a:p>
            <a:r>
              <a:rPr lang="zh-CN" altLang="en-US"/>
              <a:t>            printf("%s\n",intr[i]);</a:t>
            </a:r>
            <a:endParaRPr lang="zh-CN" altLang="en-US"/>
          </a:p>
          <a:p>
            <a:r>
              <a:rPr lang="zh-CN" altLang="en-US"/>
              <a:t>            break;</a:t>
            </a:r>
            <a:endParaRPr lang="zh-CN" altLang="en-US"/>
          </a:p>
          <a:p>
            <a:r>
              <a:rPr lang="zh-CN" altLang="en-US"/>
              <a:t>        }</a:t>
            </a:r>
            <a:endParaRPr lang="zh-CN" altLang="en-US"/>
          </a:p>
          <a:p>
            <a:r>
              <a:rPr lang="zh-CN" altLang="en-US"/>
              <a:t>    if(i==M)</a:t>
            </a:r>
            <a:endParaRPr lang="zh-CN" altLang="en-US"/>
          </a:p>
          <a:p>
            <a:r>
              <a:rPr lang="zh-CN" altLang="en-US"/>
              <a:t>        printf("对不起，你要查询的诗人不在我的记忆中……");</a:t>
            </a:r>
            <a:endParaRPr lang="zh-CN" altLang="en-US"/>
          </a:p>
          <a:p>
            <a:r>
              <a:rPr lang="zh-CN" altLang="en-US"/>
              <a:t>    return 0;</a:t>
            </a:r>
            <a:endParaRPr lang="zh-CN" altLang="en-US"/>
          </a:p>
          <a:p>
            <a:r>
              <a:rPr lang="zh-CN" altLang="en-US"/>
              <a:t>}</a:t>
            </a:r>
            <a:endParaRPr lang="zh-CN" altLang="en-US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p>
            <a:r>
              <a:rPr lang="zh-CN" altLang="en-US"/>
              <a:t>9.5.2命令行参数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17"/>
          </p:nvPr>
        </p:nvSpPr>
        <p:spPr/>
        <p:txBody>
          <a:bodyPr/>
          <a:p>
            <a:r>
              <a:rPr sz="2400"/>
              <a:t>【例9</a:t>
            </a:r>
            <a:r>
              <a:rPr lang="en-US" sz="2400"/>
              <a:t>-</a:t>
            </a:r>
            <a:r>
              <a:rPr sz="2400"/>
              <a:t>16】控制台命令代码实现诗人查询</a:t>
            </a:r>
            <a:endParaRPr sz="2400"/>
          </a:p>
          <a:p>
            <a:r>
              <a:rPr sz="2400"/>
              <a:t>（1）问题分析</a:t>
            </a:r>
            <a:endParaRPr sz="2400"/>
          </a:p>
          <a:p>
            <a:r>
              <a:rPr sz="2400"/>
              <a:t>在编写main函数时，加入命令行参数</a:t>
            </a:r>
            <a:endParaRPr sz="2400"/>
          </a:p>
          <a:p>
            <a:pPr marL="457200" lvl="1" indent="0">
              <a:buNone/>
            </a:pPr>
            <a:r>
              <a:rPr sz="1750"/>
              <a:t>一般形式为：</a:t>
            </a:r>
            <a:endParaRPr sz="1750"/>
          </a:p>
          <a:p>
            <a:pPr marL="457200" lvl="1" indent="0">
              <a:buNone/>
            </a:pPr>
            <a:r>
              <a:rPr sz="1750"/>
              <a:t>int main(int argc,char *argv[])</a:t>
            </a:r>
            <a:endParaRPr sz="1750"/>
          </a:p>
          <a:p>
            <a:pPr marL="457200" lvl="1" indent="0">
              <a:buNone/>
            </a:pPr>
            <a:r>
              <a:rPr sz="1750"/>
              <a:t>参数argc，整型参数，记录命令行运行时输入的参数个数。</a:t>
            </a:r>
            <a:endParaRPr sz="1750"/>
          </a:p>
          <a:p>
            <a:pPr marL="457200" lvl="1" indent="0">
              <a:buNone/>
            </a:pPr>
            <a:r>
              <a:rPr sz="1750"/>
              <a:t>参数argv，指针数组参数，记录每个参数的内容。</a:t>
            </a:r>
            <a:endParaRPr sz="1750"/>
          </a:p>
          <a:p>
            <a:pPr marL="0" lvl="0" indent="0">
              <a:buNone/>
            </a:pPr>
            <a:r>
              <a:rPr sz="2000"/>
              <a:t>（2）算法设计</a:t>
            </a:r>
            <a:endParaRPr sz="2000"/>
          </a:p>
          <a:p>
            <a:pPr marL="0" lvl="0" indent="0">
              <a:buNone/>
            </a:pPr>
            <a:r>
              <a:rPr sz="2000"/>
              <a:t>命令行参数+指针数组+顺序查询算法。</a:t>
            </a:r>
            <a:endParaRPr sz="2000"/>
          </a:p>
          <a:p>
            <a:pPr marL="0" lvl="0" indent="0">
              <a:buNone/>
            </a:pPr>
            <a:r>
              <a:rPr sz="2000"/>
              <a:t>（3）代码编写</a:t>
            </a:r>
            <a:endParaRPr sz="200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>
                <a:sym typeface="+mn-ea"/>
              </a:rPr>
              <a:t>9.5案例项目2——考考你的文学常识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使用命令行参数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95605" y="764540"/>
            <a:ext cx="8115935" cy="60007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600"/>
              <a:t>#include &lt;stdio.h&gt;</a:t>
            </a:r>
            <a:endParaRPr lang="zh-CN" altLang="en-US" sz="1600"/>
          </a:p>
          <a:p>
            <a:r>
              <a:rPr lang="zh-CN" altLang="en-US" sz="1600"/>
              <a:t>#include &lt;stdlib.h&gt;</a:t>
            </a:r>
            <a:endParaRPr lang="zh-CN" altLang="en-US" sz="1600"/>
          </a:p>
          <a:p>
            <a:r>
              <a:rPr lang="zh-CN" altLang="en-US" sz="1600"/>
              <a:t>#define M 4</a:t>
            </a:r>
            <a:endParaRPr lang="zh-CN" altLang="en-US" sz="1600"/>
          </a:p>
          <a:p>
            <a:r>
              <a:rPr lang="zh-CN" altLang="en-US" sz="1600"/>
              <a:t>int main(</a:t>
            </a:r>
            <a:r>
              <a:rPr lang="zh-CN" altLang="en-US" sz="1600">
                <a:solidFill>
                  <a:srgbClr val="FF0000"/>
                </a:solidFill>
              </a:rPr>
              <a:t>int argc,char *argv[]</a:t>
            </a:r>
            <a:r>
              <a:rPr lang="zh-CN" altLang="en-US" sz="1600"/>
              <a:t>)</a:t>
            </a:r>
            <a:endParaRPr lang="zh-CN" altLang="en-US" sz="1600"/>
          </a:p>
          <a:p>
            <a:r>
              <a:rPr lang="zh-CN" altLang="en-US" sz="1600"/>
              <a:t>{</a:t>
            </a:r>
            <a:endParaRPr lang="zh-CN" altLang="en-US" sz="1600"/>
          </a:p>
          <a:p>
            <a:r>
              <a:rPr lang="zh-CN" altLang="en-US" sz="1600"/>
              <a:t>    int i,j;</a:t>
            </a:r>
            <a:endParaRPr lang="zh-CN" altLang="en-US" sz="1600"/>
          </a:p>
          <a:p>
            <a:r>
              <a:rPr lang="zh-CN" altLang="en-US" sz="1600"/>
              <a:t>    char poetin[7];</a:t>
            </a:r>
            <a:endParaRPr lang="zh-CN" altLang="en-US" sz="1600"/>
          </a:p>
          <a:p>
            <a:r>
              <a:rPr lang="zh-CN" altLang="en-US" sz="1600"/>
              <a:t>    char *poet[M]={"李白","杜甫","白居易","王维"};</a:t>
            </a:r>
            <a:endParaRPr lang="zh-CN" altLang="en-US" sz="1600"/>
          </a:p>
          <a:p>
            <a:r>
              <a:rPr lang="zh-CN" altLang="en-US" sz="1600"/>
              <a:t>    char *intr[M]={"字太白，号青莲居士，浪漫主义诗人，诗仙。",</a:t>
            </a:r>
            <a:endParaRPr lang="zh-CN" altLang="en-US" sz="1600"/>
          </a:p>
          <a:p>
            <a:r>
              <a:rPr lang="zh-CN" altLang="en-US" sz="1600"/>
              <a:t>"字子美，一生颠沛流离，见证了唐王朝的由盛转衰，诗圣。",</a:t>
            </a:r>
            <a:endParaRPr lang="zh-CN" altLang="en-US" sz="1600"/>
          </a:p>
          <a:p>
            <a:r>
              <a:rPr lang="zh-CN" altLang="en-US" sz="1600"/>
              <a:t>                 "字乐天，诗歌体裁广泛，形式多样，语言平易通俗。",</a:t>
            </a:r>
            <a:endParaRPr lang="zh-CN" altLang="en-US" sz="1600"/>
          </a:p>
          <a:p>
            <a:r>
              <a:rPr lang="zh-CN" altLang="en-US" sz="1600"/>
              <a:t>                 "字摩诘，崇信佛教，诗中有画，画中有诗，诗佛。",};</a:t>
            </a:r>
            <a:endParaRPr lang="zh-CN" altLang="en-US" sz="1600"/>
          </a:p>
          <a:p>
            <a:r>
              <a:rPr lang="zh-CN" altLang="en-US" sz="1600"/>
              <a:t>    for(j=1;j&lt;</a:t>
            </a:r>
            <a:r>
              <a:rPr lang="zh-CN" altLang="en-US" sz="1600">
                <a:solidFill>
                  <a:srgbClr val="FF0000"/>
                </a:solidFill>
              </a:rPr>
              <a:t>argc</a:t>
            </a:r>
            <a:r>
              <a:rPr lang="zh-CN" altLang="en-US" sz="1600"/>
              <a:t>;j++)</a:t>
            </a:r>
            <a:endParaRPr lang="zh-CN" altLang="en-US" sz="1600"/>
          </a:p>
          <a:p>
            <a:r>
              <a:rPr lang="zh-CN" altLang="en-US" sz="1600"/>
              <a:t>    {</a:t>
            </a:r>
            <a:endParaRPr lang="zh-CN" altLang="en-US" sz="1600"/>
          </a:p>
          <a:p>
            <a:r>
              <a:rPr lang="zh-CN" altLang="en-US" sz="1600"/>
              <a:t>        for(i=0;i&lt;M;i++)</a:t>
            </a:r>
            <a:endParaRPr lang="zh-CN" altLang="en-US" sz="1600"/>
          </a:p>
          <a:p>
            <a:r>
              <a:rPr lang="zh-CN" altLang="en-US" sz="1600"/>
              <a:t>            if(strcmp(</a:t>
            </a:r>
            <a:r>
              <a:rPr lang="zh-CN" altLang="en-US" sz="1600">
                <a:solidFill>
                  <a:srgbClr val="FF0000"/>
                </a:solidFill>
              </a:rPr>
              <a:t>poet[i],argv[j]</a:t>
            </a:r>
            <a:r>
              <a:rPr lang="zh-CN" altLang="en-US" sz="1600"/>
              <a:t>)==0)</a:t>
            </a:r>
            <a:endParaRPr lang="zh-CN" altLang="en-US" sz="1600"/>
          </a:p>
          <a:p>
            <a:r>
              <a:rPr lang="zh-CN" altLang="en-US" sz="1600"/>
              <a:t>            {</a:t>
            </a:r>
            <a:endParaRPr lang="zh-CN" altLang="en-US" sz="1600"/>
          </a:p>
          <a:p>
            <a:r>
              <a:rPr lang="zh-CN" altLang="en-US" sz="1600"/>
              <a:t>                printf("%s：%s\n",poet[i],intr[i]);</a:t>
            </a:r>
            <a:endParaRPr lang="zh-CN" altLang="en-US" sz="1600"/>
          </a:p>
          <a:p>
            <a:r>
              <a:rPr lang="zh-CN" altLang="en-US" sz="1600"/>
              <a:t>                break;</a:t>
            </a:r>
            <a:endParaRPr lang="zh-CN" altLang="en-US" sz="1600"/>
          </a:p>
          <a:p>
            <a:r>
              <a:rPr lang="zh-CN" altLang="en-US" sz="1600"/>
              <a:t>            }</a:t>
            </a:r>
            <a:endParaRPr lang="zh-CN" altLang="en-US" sz="1600"/>
          </a:p>
          <a:p>
            <a:r>
              <a:rPr lang="zh-CN" altLang="en-US" sz="1600"/>
              <a:t>        if(i==M)</a:t>
            </a:r>
            <a:endParaRPr lang="zh-CN" altLang="en-US" sz="1600"/>
          </a:p>
          <a:p>
            <a:r>
              <a:rPr lang="zh-CN" altLang="en-US" sz="1600"/>
              <a:t>            printf("对不起，你要查询的诗人%s不在我的记忆中……\n");</a:t>
            </a:r>
            <a:endParaRPr lang="zh-CN" altLang="en-US" sz="1600"/>
          </a:p>
          <a:p>
            <a:r>
              <a:rPr lang="zh-CN" altLang="en-US" sz="1600"/>
              <a:t>    }</a:t>
            </a:r>
            <a:endParaRPr lang="zh-CN" altLang="en-US" sz="1600"/>
          </a:p>
          <a:p>
            <a:r>
              <a:rPr lang="zh-CN" altLang="en-US" sz="1600"/>
              <a:t>    return 0;}</a:t>
            </a:r>
            <a:endParaRPr lang="zh-CN" altLang="en-US" sz="160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851910" y="981075"/>
            <a:ext cx="4298950" cy="1539875"/>
          </a:xfrm>
          <a:prstGeom prst="rect">
            <a:avLst/>
          </a:prstGeom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>
            <a:spLocks noGrp="1"/>
          </p:cNvSpPr>
          <p:nvPr>
            <p:ph type="body" sz="quarter" idx="16"/>
          </p:nvPr>
        </p:nvSpPr>
        <p:spPr/>
        <p:txBody>
          <a:bodyPr/>
          <a:p>
            <a:r>
              <a:rPr lang="zh-CN" altLang="en-US"/>
              <a:t>9.5.3回调函数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quarter" idx="17"/>
          </p:nvPr>
        </p:nvSpPr>
        <p:spPr/>
        <p:txBody>
          <a:bodyPr/>
          <a:p>
            <a:r>
              <a:rPr sz="2400"/>
              <a:t>【例9</a:t>
            </a:r>
            <a:r>
              <a:rPr lang="en-US" sz="2400"/>
              <a:t>-</a:t>
            </a:r>
            <a:r>
              <a:rPr sz="2400"/>
              <a:t>17】要设计一个通用的考试函数，考试的内容并不确定，需要根据情况进行实时扩充，而且扩充考试内容时不需要修改考试函数，该如何设计这个考试系统呢？</a:t>
            </a:r>
            <a:endParaRPr sz="2400"/>
          </a:p>
          <a:p>
            <a:r>
              <a:rPr sz="2400"/>
              <a:t>（1）问题分析</a:t>
            </a:r>
            <a:endParaRPr sz="2400"/>
          </a:p>
          <a:p>
            <a:r>
              <a:rPr sz="2000"/>
              <a:t>主调函数在设计时（本例中exam函数）并不确定需要调用的函数（考试内容函数）内容，将回调函数使用函数指针的形式作为形式参数传递，主调函数编写时，直接调用形参形式的回调函数，而不关心具体调用内容。在使用主调函数时，将需要进一步确定的回调函数以实参形式传入，实现函数回调。</a:t>
            </a:r>
            <a:endParaRPr sz="200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>
                <a:sym typeface="+mn-ea"/>
              </a:rPr>
              <a:t>9.5案例项目2——考考你的文学常识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35560" y="260985"/>
            <a:ext cx="5482590" cy="65544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400"/>
              <a:t>#include &lt;stdio.h&gt;</a:t>
            </a:r>
            <a:endParaRPr lang="zh-CN" altLang="en-US" sz="1400"/>
          </a:p>
          <a:p>
            <a:r>
              <a:rPr lang="zh-CN" altLang="en-US" sz="1400"/>
              <a:t>#include &lt;stdlib.h&gt;</a:t>
            </a:r>
            <a:endParaRPr lang="zh-CN" altLang="en-US" sz="1400"/>
          </a:p>
          <a:p>
            <a:r>
              <a:rPr lang="zh-CN" altLang="en-US" sz="1400"/>
              <a:t>void exam(</a:t>
            </a:r>
            <a:r>
              <a:rPr lang="zh-CN" altLang="en-US" sz="1400">
                <a:solidFill>
                  <a:srgbClr val="FF0000"/>
                </a:solidFill>
              </a:rPr>
              <a:t>void (*qz)(void</a:t>
            </a:r>
            <a:r>
              <a:rPr lang="zh-CN" altLang="en-US" sz="1400"/>
              <a:t>));</a:t>
            </a:r>
            <a:endParaRPr lang="zh-CN" altLang="en-US" sz="1400"/>
          </a:p>
          <a:p>
            <a:r>
              <a:rPr lang="zh-CN" altLang="en-US" sz="1400"/>
              <a:t>void poem();</a:t>
            </a:r>
            <a:endParaRPr lang="zh-CN" altLang="en-US" sz="1400"/>
          </a:p>
          <a:p>
            <a:r>
              <a:rPr lang="zh-CN" altLang="en-US" sz="1400"/>
              <a:t>void prose();</a:t>
            </a:r>
            <a:endParaRPr lang="zh-CN" altLang="en-US" sz="1400"/>
          </a:p>
          <a:p>
            <a:r>
              <a:rPr lang="zh-CN" altLang="en-US" sz="1400"/>
              <a:t>void ci();</a:t>
            </a:r>
            <a:endParaRPr lang="zh-CN" altLang="en-US" sz="1400"/>
          </a:p>
          <a:p>
            <a:r>
              <a:rPr lang="zh-CN" altLang="en-US" sz="1400"/>
              <a:t>int main()</a:t>
            </a:r>
            <a:endParaRPr lang="zh-CN" altLang="en-US" sz="1400"/>
          </a:p>
          <a:p>
            <a:r>
              <a:rPr lang="zh-CN" altLang="en-US" sz="1400"/>
              <a:t>{</a:t>
            </a:r>
            <a:endParaRPr lang="zh-CN" altLang="en-US" sz="1400"/>
          </a:p>
          <a:p>
            <a:r>
              <a:rPr lang="zh-CN" altLang="en-US" sz="1400"/>
              <a:t>    int choice;</a:t>
            </a:r>
            <a:endParaRPr lang="zh-CN" altLang="en-US" sz="1400"/>
          </a:p>
          <a:p>
            <a:r>
              <a:rPr lang="zh-CN" altLang="en-US" sz="1400"/>
              <a:t>    while(1){</a:t>
            </a:r>
            <a:endParaRPr lang="zh-CN" altLang="en-US" sz="1400"/>
          </a:p>
          <a:p>
            <a:r>
              <a:rPr lang="zh-CN" altLang="en-US" sz="1400"/>
              <a:t>        printf("请输入考题类型：1.诗，2.词，3.古文，0.退出\n");</a:t>
            </a:r>
            <a:endParaRPr lang="zh-CN" altLang="en-US" sz="1400"/>
          </a:p>
          <a:p>
            <a:r>
              <a:rPr lang="zh-CN" altLang="en-US" sz="1400"/>
              <a:t>        scanf("%d",&amp;choice);</a:t>
            </a:r>
            <a:endParaRPr lang="zh-CN" altLang="en-US" sz="1400"/>
          </a:p>
          <a:p>
            <a:r>
              <a:rPr lang="zh-CN" altLang="en-US" sz="1400"/>
              <a:t>        switch(choice){</a:t>
            </a:r>
            <a:endParaRPr lang="zh-CN" altLang="en-US" sz="1400"/>
          </a:p>
          <a:p>
            <a:r>
              <a:rPr lang="zh-CN" altLang="en-US" sz="1400"/>
              <a:t>            case 1:exam(</a:t>
            </a:r>
            <a:r>
              <a:rPr lang="zh-CN" altLang="en-US" sz="1400">
                <a:solidFill>
                  <a:srgbClr val="FF0000"/>
                </a:solidFill>
              </a:rPr>
              <a:t>poem</a:t>
            </a:r>
            <a:r>
              <a:rPr lang="zh-CN" altLang="en-US" sz="1400"/>
              <a:t>);break;</a:t>
            </a:r>
            <a:endParaRPr lang="zh-CN" altLang="en-US" sz="1400"/>
          </a:p>
          <a:p>
            <a:r>
              <a:rPr lang="zh-CN" altLang="en-US" sz="1400"/>
              <a:t>            case 2:exam(</a:t>
            </a:r>
            <a:r>
              <a:rPr lang="zh-CN" altLang="en-US" sz="1400">
                <a:solidFill>
                  <a:srgbClr val="FF0000"/>
                </a:solidFill>
              </a:rPr>
              <a:t>ci</a:t>
            </a:r>
            <a:r>
              <a:rPr lang="zh-CN" altLang="en-US" sz="1400"/>
              <a:t>);break;</a:t>
            </a:r>
            <a:endParaRPr lang="zh-CN" altLang="en-US" sz="1400"/>
          </a:p>
          <a:p>
            <a:r>
              <a:rPr lang="zh-CN" altLang="en-US" sz="1400"/>
              <a:t>            case 3:exam(</a:t>
            </a:r>
            <a:r>
              <a:rPr lang="zh-CN" altLang="en-US" sz="1400">
                <a:solidFill>
                  <a:srgbClr val="FF0000"/>
                </a:solidFill>
              </a:rPr>
              <a:t>prose</a:t>
            </a:r>
            <a:r>
              <a:rPr lang="zh-CN" altLang="en-US" sz="1400"/>
              <a:t>);break;</a:t>
            </a:r>
            <a:endParaRPr lang="zh-CN" altLang="en-US" sz="1400"/>
          </a:p>
          <a:p>
            <a:r>
              <a:rPr lang="zh-CN" altLang="en-US" sz="1400"/>
              <a:t>            case 0:exit(0);</a:t>
            </a:r>
            <a:endParaRPr lang="zh-CN" altLang="en-US" sz="1400"/>
          </a:p>
          <a:p>
            <a:r>
              <a:rPr lang="zh-CN" altLang="en-US" sz="1400"/>
              <a:t>        }</a:t>
            </a:r>
            <a:endParaRPr lang="zh-CN" altLang="en-US" sz="1400"/>
          </a:p>
          <a:p>
            <a:r>
              <a:rPr lang="zh-CN" altLang="en-US" sz="1400"/>
              <a:t>    }</a:t>
            </a:r>
            <a:endParaRPr lang="zh-CN" altLang="en-US" sz="1400"/>
          </a:p>
          <a:p>
            <a:r>
              <a:rPr lang="zh-CN" altLang="en-US" sz="1400"/>
              <a:t>    return 0;</a:t>
            </a:r>
            <a:endParaRPr lang="zh-CN" altLang="en-US" sz="1400"/>
          </a:p>
          <a:p>
            <a:r>
              <a:rPr lang="zh-CN" altLang="en-US" sz="1400"/>
              <a:t>}</a:t>
            </a:r>
            <a:endParaRPr lang="zh-CN" altLang="en-US" sz="1400"/>
          </a:p>
          <a:p>
            <a:r>
              <a:rPr lang="zh-CN" altLang="en-US" sz="1400"/>
              <a:t>void exam(void (*qz)(void))</a:t>
            </a:r>
            <a:endParaRPr lang="zh-CN" altLang="en-US" sz="1400"/>
          </a:p>
          <a:p>
            <a:r>
              <a:rPr lang="zh-CN" altLang="en-US" sz="1400"/>
              <a:t>{</a:t>
            </a:r>
            <a:endParaRPr lang="zh-CN" altLang="en-US" sz="1400"/>
          </a:p>
          <a:p>
            <a:r>
              <a:rPr lang="zh-CN" altLang="en-US" sz="1400"/>
              <a:t>    printf("考试前准备……\n");</a:t>
            </a:r>
            <a:endParaRPr lang="zh-CN" altLang="en-US" sz="1400"/>
          </a:p>
          <a:p>
            <a:r>
              <a:rPr lang="zh-CN" altLang="en-US" sz="1400"/>
              <a:t>    printf("显示题目：\n");</a:t>
            </a:r>
            <a:endParaRPr lang="zh-CN" altLang="en-US" sz="1400"/>
          </a:p>
          <a:p>
            <a:r>
              <a:rPr lang="zh-CN" altLang="en-US" sz="1400"/>
              <a:t>   </a:t>
            </a:r>
            <a:r>
              <a:rPr lang="zh-CN" altLang="en-US" sz="1400">
                <a:solidFill>
                  <a:srgbClr val="FF0000"/>
                </a:solidFill>
              </a:rPr>
              <a:t> (*qz)();</a:t>
            </a:r>
            <a:endParaRPr lang="zh-CN" altLang="en-US" sz="1400"/>
          </a:p>
          <a:p>
            <a:r>
              <a:rPr lang="zh-CN" altLang="en-US" sz="1400"/>
              <a:t>    printf("答题中……\n");</a:t>
            </a:r>
            <a:endParaRPr lang="zh-CN" altLang="en-US" sz="1400"/>
          </a:p>
          <a:p>
            <a:r>
              <a:rPr lang="zh-CN" altLang="en-US" sz="1400"/>
              <a:t>    printf("考试结束\n");</a:t>
            </a:r>
            <a:endParaRPr lang="zh-CN" altLang="en-US" sz="1400"/>
          </a:p>
          <a:p>
            <a:r>
              <a:rPr lang="zh-CN" altLang="en-US" sz="1400"/>
              <a:t>}</a:t>
            </a:r>
            <a:endParaRPr lang="zh-CN" altLang="en-US" sz="1400"/>
          </a:p>
          <a:p>
            <a:endParaRPr lang="zh-CN" altLang="en-US" sz="1400"/>
          </a:p>
        </p:txBody>
      </p:sp>
      <p:sp>
        <p:nvSpPr>
          <p:cNvPr id="3" name="文本框 2"/>
          <p:cNvSpPr txBox="1"/>
          <p:nvPr/>
        </p:nvSpPr>
        <p:spPr>
          <a:xfrm>
            <a:off x="4859655" y="45085"/>
            <a:ext cx="4572000" cy="67703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400">
                <a:solidFill>
                  <a:srgbClr val="FF0000"/>
                </a:solidFill>
                <a:sym typeface="+mn-ea"/>
              </a:rPr>
              <a:t>void poem()</a:t>
            </a:r>
            <a:endParaRPr lang="zh-CN" altLang="en-US" sz="1400">
              <a:solidFill>
                <a:srgbClr val="FF0000"/>
              </a:solidFill>
            </a:endParaRPr>
          </a:p>
          <a:p>
            <a:r>
              <a:rPr lang="zh-CN" altLang="en-US" sz="1400">
                <a:sym typeface="+mn-ea"/>
              </a:rPr>
              <a:t>{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printf("终南别业\n");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printf("【唐】王维\n");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printf("中岁颇好道，晚家南山陲。\n");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printf("兴来每独往，胜事空自知。\n");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printf("行到水穷处，坐看云起时。\n");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printf("偶然值林叟，谈笑无还期。\n");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}</a:t>
            </a:r>
            <a:endParaRPr lang="zh-CN" altLang="en-US" sz="1400"/>
          </a:p>
          <a:p>
            <a:r>
              <a:rPr lang="zh-CN" altLang="en-US" sz="1400">
                <a:solidFill>
                  <a:srgbClr val="FF0000"/>
                </a:solidFill>
                <a:sym typeface="+mn-ea"/>
              </a:rPr>
              <a:t>void prose()</a:t>
            </a:r>
            <a:endParaRPr lang="zh-CN" altLang="en-US" sz="1400">
              <a:solidFill>
                <a:srgbClr val="FF0000"/>
              </a:solidFill>
            </a:endParaRPr>
          </a:p>
          <a:p>
            <a:r>
              <a:rPr lang="zh-CN" altLang="en-US" sz="1400">
                <a:sym typeface="+mn-ea"/>
              </a:rPr>
              <a:t>{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printf("陋室铭\n");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printf("【唐】刘禹锡\n");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printf("山不在高，有仙则名。\n");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printf("水不在深，有龙则灵。\n");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printf("斯是陋室，惟吾德馨。\n");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printf("苔痕上阶绿，草色入帘青。\n");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printf("谈笑有鸿儒，往来无白丁。\n");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printf("可以调素琴，阅金经。\n");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printf("无丝竹之乱耳，无案牍之劳形。\n");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printf("南阳诸葛庐，西蜀子云亭。\n");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printf("孔子云：何陋之有？\n");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}</a:t>
            </a:r>
            <a:endParaRPr lang="zh-CN" altLang="en-US" sz="1400"/>
          </a:p>
          <a:p>
            <a:r>
              <a:rPr lang="zh-CN" altLang="en-US" sz="1400">
                <a:solidFill>
                  <a:srgbClr val="FF0000"/>
                </a:solidFill>
                <a:sym typeface="+mn-ea"/>
              </a:rPr>
              <a:t>void ci()</a:t>
            </a:r>
            <a:endParaRPr lang="zh-CN" altLang="en-US" sz="1400">
              <a:solidFill>
                <a:srgbClr val="FF0000"/>
              </a:solidFill>
            </a:endParaRPr>
          </a:p>
          <a:p>
            <a:r>
              <a:rPr lang="zh-CN" altLang="en-US" sz="1400">
                <a:sym typeface="+mn-ea"/>
              </a:rPr>
              <a:t>{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printf("如梦令\n");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printf("【宋】李清照\n");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printf("常记溪亭日暮，沉醉不知归路。\n");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printf("兴尽晚回舟，误入藕花深处。\n");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    printf("争渡，争渡，惊起一滩鸥鹭。\n");</a:t>
            </a:r>
            <a:endParaRPr lang="zh-CN" altLang="en-US" sz="1400"/>
          </a:p>
          <a:p>
            <a:r>
              <a:rPr lang="zh-CN" altLang="en-US" sz="1400">
                <a:sym typeface="+mn-ea"/>
              </a:rPr>
              <a:t>}</a:t>
            </a:r>
            <a:endParaRPr lang="zh-CN" altLang="en-US" sz="1400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【例9</a:t>
            </a:r>
            <a:r>
              <a:rPr lang="en-US" altLang="zh-CN"/>
              <a:t>-</a:t>
            </a:r>
            <a:r>
              <a:rPr lang="zh-CN" altLang="en-US"/>
              <a:t>18】设计通用的排序函数，函数在调用时通过回调函数确定是从大到小还是从小到大。</a:t>
            </a:r>
            <a:endParaRPr lang="zh-CN" altLang="en-US"/>
          </a:p>
          <a:p>
            <a:pPr marL="0" indent="0">
              <a:buNone/>
            </a:pPr>
            <a:r>
              <a:rPr lang="zh-CN" altLang="en-US"/>
              <a:t>分析：</a:t>
            </a:r>
            <a:endParaRPr lang="zh-CN" altLang="en-US"/>
          </a:p>
          <a:p>
            <a:r>
              <a:rPr lang="zh-CN" altLang="en-US"/>
              <a:t>排序算法中，大小比较通过函数来实现</a:t>
            </a:r>
            <a:endParaRPr lang="zh-CN" altLang="en-US"/>
          </a:p>
          <a:p>
            <a:r>
              <a:rPr lang="zh-CN" altLang="en-US"/>
              <a:t>大小比较的函数作为排序函数的参数进行传递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使用回调函数</a:t>
            </a:r>
            <a:endParaRPr lang="zh-CN" altLang="en-US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07950" y="1124585"/>
            <a:ext cx="4572000" cy="56311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#include &lt;stdio.h&gt;</a:t>
            </a:r>
            <a:endParaRPr lang="zh-CN" altLang="en-US"/>
          </a:p>
          <a:p>
            <a:r>
              <a:rPr lang="zh-CN" altLang="en-US"/>
              <a:t>void sort(int a[],int n,</a:t>
            </a:r>
            <a:r>
              <a:rPr lang="zh-CN" altLang="en-US">
                <a:solidFill>
                  <a:srgbClr val="FF0000"/>
                </a:solidFill>
              </a:rPr>
              <a:t>int (*cmp)(int a,int b)</a:t>
            </a:r>
            <a:r>
              <a:rPr lang="zh-CN" altLang="en-US"/>
              <a:t>);</a:t>
            </a:r>
            <a:endParaRPr lang="zh-CN" altLang="en-US"/>
          </a:p>
          <a:p>
            <a:r>
              <a:rPr lang="zh-CN" altLang="en-US"/>
              <a:t>int small(int a,int b);</a:t>
            </a:r>
            <a:endParaRPr lang="zh-CN" altLang="en-US"/>
          </a:p>
          <a:p>
            <a:r>
              <a:rPr lang="zh-CN" altLang="en-US"/>
              <a:t>int big(int a,int b);</a:t>
            </a:r>
            <a:endParaRPr lang="zh-CN" altLang="en-US"/>
          </a:p>
          <a:p>
            <a:r>
              <a:rPr lang="zh-CN" altLang="en-US"/>
              <a:t>int main()</a:t>
            </a:r>
            <a:endParaRPr lang="zh-CN" altLang="en-US"/>
          </a:p>
          <a:p>
            <a:r>
              <a:rPr lang="zh-CN" altLang="en-US"/>
              <a:t>{</a:t>
            </a:r>
            <a:endParaRPr lang="zh-CN" altLang="en-US"/>
          </a:p>
          <a:p>
            <a:r>
              <a:rPr lang="zh-CN" altLang="en-US"/>
              <a:t>    int i;</a:t>
            </a:r>
            <a:endParaRPr lang="zh-CN" altLang="en-US"/>
          </a:p>
          <a:p>
            <a:r>
              <a:rPr lang="zh-CN" altLang="en-US"/>
              <a:t>    int a[6]={78,94,82,63,98,84};</a:t>
            </a:r>
            <a:endParaRPr lang="zh-CN" altLang="en-US"/>
          </a:p>
          <a:p>
            <a:r>
              <a:rPr lang="zh-CN" altLang="en-US"/>
              <a:t>    printf("从小到大排序:");</a:t>
            </a:r>
            <a:endParaRPr lang="zh-CN" altLang="en-US"/>
          </a:p>
          <a:p>
            <a:r>
              <a:rPr lang="zh-CN" altLang="en-US"/>
              <a:t>    sort(a,6,</a:t>
            </a:r>
            <a:r>
              <a:rPr lang="zh-CN" altLang="en-US">
                <a:solidFill>
                  <a:srgbClr val="FF0000"/>
                </a:solidFill>
              </a:rPr>
              <a:t>big</a:t>
            </a:r>
            <a:r>
              <a:rPr lang="zh-CN" altLang="en-US"/>
              <a:t>);</a:t>
            </a:r>
            <a:endParaRPr lang="zh-CN" altLang="en-US"/>
          </a:p>
          <a:p>
            <a:r>
              <a:rPr lang="zh-CN" altLang="en-US"/>
              <a:t>    for(i=0;i&lt;6;i++)</a:t>
            </a:r>
            <a:endParaRPr lang="zh-CN" altLang="en-US"/>
          </a:p>
          <a:p>
            <a:r>
              <a:rPr lang="zh-CN" altLang="en-US"/>
              <a:t>        printf("%d ",a[i]);</a:t>
            </a:r>
            <a:endParaRPr lang="zh-CN" altLang="en-US"/>
          </a:p>
          <a:p>
            <a:r>
              <a:rPr lang="zh-CN" altLang="en-US"/>
              <a:t>    printf("\n从大到小排序:");</a:t>
            </a:r>
            <a:endParaRPr lang="zh-CN" altLang="en-US"/>
          </a:p>
          <a:p>
            <a:r>
              <a:rPr lang="zh-CN" altLang="en-US"/>
              <a:t>    sort(a,6,</a:t>
            </a:r>
            <a:r>
              <a:rPr lang="zh-CN" altLang="en-US">
                <a:solidFill>
                  <a:srgbClr val="FF0000"/>
                </a:solidFill>
              </a:rPr>
              <a:t>small</a:t>
            </a:r>
            <a:r>
              <a:rPr lang="zh-CN" altLang="en-US"/>
              <a:t>);</a:t>
            </a:r>
            <a:endParaRPr lang="zh-CN" altLang="en-US"/>
          </a:p>
          <a:p>
            <a:r>
              <a:rPr lang="zh-CN" altLang="en-US"/>
              <a:t>    for(i=0;i&lt;6;i++)</a:t>
            </a:r>
            <a:endParaRPr lang="zh-CN" altLang="en-US"/>
          </a:p>
          <a:p>
            <a:r>
              <a:rPr lang="zh-CN" altLang="en-US"/>
              <a:t>        printf("%d ",a[i]);</a:t>
            </a:r>
            <a:endParaRPr lang="zh-CN" altLang="en-US"/>
          </a:p>
          <a:p>
            <a:r>
              <a:rPr lang="zh-CN" altLang="en-US"/>
              <a:t>    return 0;</a:t>
            </a:r>
            <a:endParaRPr lang="zh-CN" altLang="en-US"/>
          </a:p>
          <a:p>
            <a:r>
              <a:rPr lang="zh-CN" altLang="en-US"/>
              <a:t>}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4356100" y="476885"/>
            <a:ext cx="4572000" cy="61855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ym typeface="+mn-ea"/>
              </a:rPr>
              <a:t>void sort(int a[],int n,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int (*cmp)(int a,int b)</a:t>
            </a:r>
            <a:r>
              <a:rPr lang="zh-CN" altLang="en-US">
                <a:sym typeface="+mn-ea"/>
              </a:rPr>
              <a:t>)</a:t>
            </a:r>
            <a:endParaRPr lang="zh-CN" altLang="en-US"/>
          </a:p>
          <a:p>
            <a:r>
              <a:rPr lang="zh-CN" altLang="en-US">
                <a:sym typeface="+mn-ea"/>
              </a:rPr>
              <a:t>{</a:t>
            </a:r>
            <a:endParaRPr lang="zh-CN" altLang="en-US"/>
          </a:p>
          <a:p>
            <a:r>
              <a:rPr lang="zh-CN" altLang="en-US">
                <a:sym typeface="+mn-ea"/>
              </a:rPr>
              <a:t>    int i,j;</a:t>
            </a:r>
            <a:endParaRPr lang="zh-CN" altLang="en-US"/>
          </a:p>
          <a:p>
            <a:r>
              <a:rPr lang="zh-CN" altLang="en-US">
                <a:sym typeface="+mn-ea"/>
              </a:rPr>
              <a:t>    int tmp;</a:t>
            </a:r>
            <a:endParaRPr lang="zh-CN" altLang="en-US"/>
          </a:p>
          <a:p>
            <a:r>
              <a:rPr lang="zh-CN" altLang="en-US">
                <a:sym typeface="+mn-ea"/>
              </a:rPr>
              <a:t>    /*冒泡法排序*/</a:t>
            </a:r>
            <a:endParaRPr lang="zh-CN" altLang="en-US"/>
          </a:p>
          <a:p>
            <a:r>
              <a:rPr lang="zh-CN" altLang="en-US">
                <a:sym typeface="+mn-ea"/>
              </a:rPr>
              <a:t>    for(i=0;i&lt;n-1;i++)</a:t>
            </a:r>
            <a:endParaRPr lang="zh-CN" altLang="en-US"/>
          </a:p>
          <a:p>
            <a:r>
              <a:rPr lang="zh-CN" altLang="en-US">
                <a:sym typeface="+mn-ea"/>
              </a:rPr>
              <a:t>        for(j=0;j&lt;n-i-1;j++)</a:t>
            </a:r>
            <a:endParaRPr lang="zh-CN" altLang="en-US"/>
          </a:p>
          <a:p>
            <a:r>
              <a:rPr lang="zh-CN" altLang="en-US">
                <a:sym typeface="+mn-ea"/>
              </a:rPr>
              <a:t>        /*通过回调函数确定a[j]和a[j+1]关系*/</a:t>
            </a:r>
            <a:endParaRPr lang="zh-CN" altLang="en-US"/>
          </a:p>
          <a:p>
            <a:r>
              <a:rPr lang="zh-CN" altLang="en-US">
                <a:sym typeface="+mn-ea"/>
              </a:rPr>
              <a:t>        if(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(*cmp)(a[j],a[j+1])</a:t>
            </a:r>
            <a:r>
              <a:rPr lang="zh-CN" altLang="en-US">
                <a:sym typeface="+mn-ea"/>
              </a:rPr>
              <a:t>){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tmp=a[j];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a[j]=a[j+1];</a:t>
            </a:r>
            <a:endParaRPr lang="zh-CN" altLang="en-US"/>
          </a:p>
          <a:p>
            <a:r>
              <a:rPr lang="zh-CN" altLang="en-US">
                <a:sym typeface="+mn-ea"/>
              </a:rPr>
              <a:t>            a[j+1]=tmp;</a:t>
            </a:r>
            <a:endParaRPr lang="zh-CN" altLang="en-US"/>
          </a:p>
          <a:p>
            <a:r>
              <a:rPr lang="zh-CN" altLang="en-US">
                <a:sym typeface="+mn-ea"/>
              </a:rPr>
              <a:t>        }</a:t>
            </a:r>
            <a:endParaRPr lang="zh-CN" altLang="en-US"/>
          </a:p>
          <a:p>
            <a:r>
              <a:rPr lang="zh-CN" altLang="en-US">
                <a:sym typeface="+mn-ea"/>
              </a:rPr>
              <a:t>}</a:t>
            </a:r>
            <a:endParaRPr lang="zh-CN" altLang="en-US"/>
          </a:p>
          <a:p>
            <a:r>
              <a:rPr lang="zh-CN" altLang="en-US">
                <a:sym typeface="+mn-ea"/>
              </a:rPr>
              <a:t>int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 small(int a,int b)</a:t>
            </a:r>
            <a:r>
              <a:rPr lang="zh-CN" altLang="en-US">
                <a:sym typeface="+mn-ea"/>
              </a:rPr>
              <a:t>{</a:t>
            </a:r>
            <a:endParaRPr lang="zh-CN" altLang="en-US"/>
          </a:p>
          <a:p>
            <a:r>
              <a:rPr lang="zh-CN" altLang="en-US">
                <a:sym typeface="+mn-ea"/>
              </a:rPr>
              <a:t>    /*若a小于b返回1，否则返回0*/</a:t>
            </a:r>
            <a:endParaRPr lang="zh-CN" altLang="en-US"/>
          </a:p>
          <a:p>
            <a:r>
              <a:rPr lang="zh-CN" altLang="en-US">
                <a:sym typeface="+mn-ea"/>
              </a:rPr>
              <a:t>    return a&lt;b?1:0;</a:t>
            </a:r>
            <a:endParaRPr lang="zh-CN" altLang="en-US"/>
          </a:p>
          <a:p>
            <a:r>
              <a:rPr lang="zh-CN" altLang="en-US">
                <a:sym typeface="+mn-ea"/>
              </a:rPr>
              <a:t>}</a:t>
            </a:r>
            <a:endParaRPr lang="zh-CN" altLang="en-US"/>
          </a:p>
          <a:p>
            <a:r>
              <a:rPr lang="zh-CN" altLang="en-US">
                <a:sym typeface="+mn-ea"/>
              </a:rPr>
              <a:t>int</a:t>
            </a:r>
            <a:r>
              <a:rPr lang="zh-CN" altLang="en-US">
                <a:solidFill>
                  <a:srgbClr val="FF0000"/>
                </a:solidFill>
                <a:sym typeface="+mn-ea"/>
              </a:rPr>
              <a:t> big(int a,int b)</a:t>
            </a:r>
            <a:r>
              <a:rPr lang="zh-CN" altLang="en-US">
                <a:sym typeface="+mn-ea"/>
              </a:rPr>
              <a:t>{</a:t>
            </a:r>
            <a:endParaRPr lang="zh-CN" altLang="en-US"/>
          </a:p>
          <a:p>
            <a:r>
              <a:rPr lang="zh-CN" altLang="en-US">
                <a:sym typeface="+mn-ea"/>
              </a:rPr>
              <a:t>    /*若a大于b返回1，否则返回0*/</a:t>
            </a:r>
            <a:endParaRPr lang="zh-CN" altLang="en-US"/>
          </a:p>
          <a:p>
            <a:r>
              <a:rPr lang="zh-CN" altLang="en-US">
                <a:sym typeface="+mn-ea"/>
              </a:rPr>
              <a:t>    return a&gt;b?1:0;</a:t>
            </a:r>
            <a:endParaRPr lang="zh-CN" altLang="en-US"/>
          </a:p>
          <a:p>
            <a:r>
              <a:rPr lang="zh-CN" altLang="en-US">
                <a:sym typeface="+mn-ea"/>
              </a:rPr>
              <a:t>}</a:t>
            </a:r>
            <a:endParaRPr lang="zh-CN" altLang="en-US">
              <a:sym typeface="+mn-ea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冒泡排序原理</a:t>
            </a:r>
            <a:endParaRPr lang="zh-CN" altLang="en-US"/>
          </a:p>
        </p:txBody>
      </p:sp>
      <p:pic>
        <p:nvPicPr>
          <p:cNvPr id="2156" name="图片 2156"/>
          <p:cNvPicPr>
            <a:picLocks noChangeAspect="1" noChangeArrowheads="1"/>
          </p:cNvPicPr>
          <p:nvPr/>
        </p:nvPicPr>
        <p:blipFill>
          <a:blip r:embed="rId1" cstate="print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78765" y="1988820"/>
            <a:ext cx="8792845" cy="31642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0" y="259080"/>
            <a:ext cx="9629140" cy="63392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400"/>
              <a:t>int ReadStuScore(struct StuScore *s){</a:t>
            </a:r>
            <a:endParaRPr lang="zh-CN" altLang="en-US" sz="1400"/>
          </a:p>
          <a:p>
            <a:r>
              <a:rPr lang="zh-CN" altLang="en-US" sz="1400"/>
              <a:t>	int flagInputError=1;</a:t>
            </a:r>
            <a:endParaRPr lang="zh-CN" altLang="en-US" sz="1400"/>
          </a:p>
          <a:p>
            <a:r>
              <a:rPr lang="zh-CN" altLang="en-US" sz="1400"/>
              <a:t>	char c;</a:t>
            </a:r>
            <a:endParaRPr lang="zh-CN" altLang="en-US" sz="1400"/>
          </a:p>
          <a:p>
            <a:r>
              <a:rPr lang="zh-CN" altLang="en-US" sz="1400"/>
              <a:t>	scanf("%s %d %c",s-&gt;name,&amp;s-&gt;id,&amp;s-&gt;flag);</a:t>
            </a:r>
            <a:endParaRPr lang="zh-CN" altLang="en-US" sz="1400"/>
          </a:p>
          <a:p>
            <a:r>
              <a:rPr lang="zh-CN" altLang="en-US" sz="1400"/>
              <a:t>	switch(s-&gt;flag)	{</a:t>
            </a:r>
            <a:endParaRPr lang="zh-CN" altLang="en-US" sz="1400"/>
          </a:p>
          <a:p>
            <a:r>
              <a:rPr lang="zh-CN" altLang="en-US" sz="1400"/>
              <a:t>		case 'm':	case 'M':</a:t>
            </a:r>
            <a:endParaRPr lang="zh-CN" altLang="en-US" sz="1400"/>
          </a:p>
          <a:p>
            <a:r>
              <a:rPr lang="zh-CN" altLang="en-US" sz="1400"/>
              <a:t>			printf("请输入百分制成绩：");</a:t>
            </a:r>
            <a:endParaRPr lang="zh-CN" altLang="en-US" sz="1400"/>
          </a:p>
          <a:p>
            <a:r>
              <a:rPr lang="zh-CN" altLang="en-US" sz="1400"/>
              <a:t>			scanf("%d",&amp;s-&gt;score.mark);</a:t>
            </a:r>
            <a:endParaRPr lang="zh-CN" altLang="en-US" sz="1400"/>
          </a:p>
          <a:p>
            <a:r>
              <a:rPr lang="zh-CN" altLang="en-US" sz="1400"/>
              <a:t>			return 1;</a:t>
            </a:r>
            <a:endParaRPr lang="zh-CN" altLang="en-US" sz="1400"/>
          </a:p>
          <a:p>
            <a:r>
              <a:rPr lang="zh-CN" altLang="en-US" sz="1400"/>
              <a:t>		case 'g':case 'G':</a:t>
            </a:r>
            <a:endParaRPr lang="zh-CN" altLang="en-US" sz="1400"/>
          </a:p>
          <a:p>
            <a:r>
              <a:rPr lang="zh-CN" altLang="en-US" sz="1400"/>
              <a:t>			printf("请选择五分制成绩：A.优秀；B.良好；C.中等；D.及格；E.不及格：");</a:t>
            </a:r>
            <a:endParaRPr lang="zh-CN" altLang="en-US" sz="1400"/>
          </a:p>
          <a:p>
            <a:r>
              <a:rPr lang="zh-CN" altLang="en-US" sz="1400"/>
              <a:t>			/*while语句将输入缓冲区数据清空，保证后续正确读入字符*/</a:t>
            </a:r>
            <a:endParaRPr lang="zh-CN" altLang="en-US" sz="1400"/>
          </a:p>
          <a:p>
            <a:r>
              <a:rPr lang="zh-CN" altLang="en-US" sz="1400"/>
              <a:t>			while((c = getchar()) != '\n' &amp;&amp; c != EOF);</a:t>
            </a:r>
            <a:endParaRPr lang="zh-CN" altLang="en-US" sz="1400"/>
          </a:p>
          <a:p>
            <a:r>
              <a:rPr lang="zh-CN" altLang="en-US" sz="1400"/>
              <a:t>			scanf("%c",&amp;c);</a:t>
            </a:r>
            <a:endParaRPr lang="zh-CN" altLang="en-US" sz="1400"/>
          </a:p>
          <a:p>
            <a:r>
              <a:rPr lang="zh-CN" altLang="en-US" sz="1400"/>
              <a:t>			switch(c)	{</a:t>
            </a:r>
            <a:endParaRPr lang="zh-CN" altLang="en-US" sz="1400"/>
          </a:p>
          <a:p>
            <a:r>
              <a:rPr lang="zh-CN" altLang="en-US" sz="1400"/>
              <a:t>			case 'A':case 'a':strcpy(s-&gt;score.grade,"Distinction");break;</a:t>
            </a:r>
            <a:endParaRPr lang="zh-CN" altLang="en-US" sz="1400"/>
          </a:p>
          <a:p>
            <a:r>
              <a:rPr lang="zh-CN" altLang="en-US" sz="1400"/>
              <a:t>			case 'B':case 'b':strcpy(s-&gt;score.grade,"Merit");break;</a:t>
            </a:r>
            <a:endParaRPr lang="zh-CN" altLang="en-US" sz="1400"/>
          </a:p>
          <a:p>
            <a:r>
              <a:rPr lang="zh-CN" altLang="en-US" sz="1400"/>
              <a:t>			case 'C':case 'c':strcpy(s-&gt;score.grade,"Medium");break;</a:t>
            </a:r>
            <a:endParaRPr lang="zh-CN" altLang="en-US" sz="1400"/>
          </a:p>
          <a:p>
            <a:r>
              <a:rPr lang="zh-CN" altLang="en-US" sz="1400"/>
              <a:t>			case 'D':case 'd':strcpy(s-&gt;score.grade,"Passed");break;</a:t>
            </a:r>
            <a:endParaRPr lang="zh-CN" altLang="en-US" sz="1400"/>
          </a:p>
          <a:p>
            <a:r>
              <a:rPr lang="zh-CN" altLang="en-US" sz="1400"/>
              <a:t>			case 'E':case 'e':strcpy(s-&gt;score.grade,"Failed");break;</a:t>
            </a:r>
            <a:endParaRPr lang="zh-CN" altLang="en-US" sz="1400"/>
          </a:p>
          <a:p>
            <a:r>
              <a:rPr lang="zh-CN" altLang="en-US" sz="1400"/>
              <a:t>			default:flagInputError=0;break;</a:t>
            </a:r>
            <a:endParaRPr lang="zh-CN" altLang="en-US" sz="1400"/>
          </a:p>
          <a:p>
            <a:r>
              <a:rPr lang="zh-CN" altLang="en-US" sz="1400"/>
              <a:t>			}</a:t>
            </a:r>
            <a:endParaRPr lang="zh-CN" altLang="en-US" sz="1400"/>
          </a:p>
          <a:p>
            <a:r>
              <a:rPr lang="zh-CN" altLang="en-US" sz="1400"/>
              <a:t>			break;</a:t>
            </a:r>
            <a:endParaRPr lang="zh-CN" altLang="en-US" sz="1400"/>
          </a:p>
          <a:p>
            <a:r>
              <a:rPr lang="zh-CN" altLang="en-US" sz="1400"/>
              <a:t>		default:flagInputError=0;break;</a:t>
            </a:r>
            <a:endParaRPr lang="zh-CN" altLang="en-US" sz="1400"/>
          </a:p>
          <a:p>
            <a:r>
              <a:rPr lang="zh-CN" altLang="en-US" sz="1400"/>
              <a:t>	}</a:t>
            </a:r>
            <a:endParaRPr lang="zh-CN" altLang="en-US" sz="1400"/>
          </a:p>
          <a:p>
            <a:r>
              <a:rPr lang="zh-CN" altLang="en-US" sz="1400"/>
              <a:t>	if(flagInputError==0)</a:t>
            </a:r>
            <a:endParaRPr lang="zh-CN" altLang="en-US" sz="1400"/>
          </a:p>
          <a:p>
            <a:r>
              <a:rPr lang="zh-CN" altLang="en-US" sz="1400"/>
              <a:t>        printf("输入成绩有误，请重新输入这条数据！\n");</a:t>
            </a:r>
            <a:endParaRPr lang="zh-CN" altLang="en-US" sz="1400"/>
          </a:p>
          <a:p>
            <a:r>
              <a:rPr lang="zh-CN" altLang="en-US" sz="1400"/>
              <a:t>	return flagInputError;</a:t>
            </a:r>
            <a:endParaRPr lang="zh-CN" altLang="en-US" sz="1400"/>
          </a:p>
          <a:p>
            <a:r>
              <a:rPr lang="zh-CN" altLang="en-US" sz="1400"/>
              <a:t>}</a:t>
            </a:r>
            <a:endParaRPr lang="zh-CN" altLang="en-US" sz="140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zh-CN" altLang="en-US"/>
              <a:t>本章介绍了九连环、计数问题、带命令行参数、回调函数5个应用问题，对函数递归调用、外部变量、静态变量、函数指针和指针数组理论进行了进阶扩展；补充了命令行参数问题知识点，带命令行参数的程序类似于函数调用参数，只是命令行参数是在程序运行时通过命令行传递的，程序接受该参数后，可完成对特定问题的解析和分支执行效果。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本章小结</a:t>
            </a:r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共用体示例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95605" y="981075"/>
            <a:ext cx="8599170" cy="5354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int main(int argc, char *argv[]) {</a:t>
            </a:r>
            <a:endParaRPr lang="zh-CN" altLang="en-US"/>
          </a:p>
          <a:p>
            <a:r>
              <a:rPr lang="zh-CN" altLang="en-US"/>
              <a:t>	struct StuScore ss[M];</a:t>
            </a:r>
            <a:endParaRPr lang="zh-CN" altLang="en-US"/>
          </a:p>
          <a:p>
            <a:r>
              <a:rPr lang="zh-CN" altLang="en-US"/>
              <a:t>	int n,i,r;</a:t>
            </a:r>
            <a:endParaRPr lang="zh-CN" altLang="en-US"/>
          </a:p>
          <a:p>
            <a:r>
              <a:rPr lang="zh-CN" altLang="en-US"/>
              <a:t>	printf("请输入学生人数:");</a:t>
            </a:r>
            <a:endParaRPr lang="zh-CN" altLang="en-US"/>
          </a:p>
          <a:p>
            <a:r>
              <a:rPr lang="zh-CN" altLang="en-US"/>
              <a:t>	scanf("%d",&amp;n);</a:t>
            </a:r>
            <a:endParaRPr lang="zh-CN" altLang="en-US"/>
          </a:p>
          <a:p>
            <a:r>
              <a:rPr lang="zh-CN" altLang="en-US"/>
              <a:t>	printf("请输入学生姓名、学号、成绩类别（m百分制，g五级制）:\n");</a:t>
            </a:r>
            <a:endParaRPr lang="zh-CN" altLang="en-US"/>
          </a:p>
          <a:p>
            <a:r>
              <a:rPr lang="zh-CN" altLang="en-US"/>
              <a:t>	for(i=0;i&lt;n;i++){</a:t>
            </a:r>
            <a:endParaRPr lang="zh-CN" altLang="en-US"/>
          </a:p>
          <a:p>
            <a:r>
              <a:rPr lang="zh-CN" altLang="en-US"/>
              <a:t>		printf("请输入第%d条学生信息：\n",i+1);</a:t>
            </a:r>
            <a:endParaRPr lang="zh-CN" altLang="en-US"/>
          </a:p>
          <a:p>
            <a:r>
              <a:rPr lang="zh-CN" altLang="en-US"/>
              <a:t>		/*数据读入到结构体数组元素ss[i]中*/</a:t>
            </a:r>
            <a:endParaRPr lang="zh-CN" altLang="en-US"/>
          </a:p>
          <a:p>
            <a:r>
              <a:rPr lang="zh-CN" altLang="en-US"/>
              <a:t>		r=ReadStuScore(&amp;ss[i]);</a:t>
            </a:r>
            <a:endParaRPr lang="zh-CN" altLang="en-US"/>
          </a:p>
          <a:p>
            <a:r>
              <a:rPr lang="zh-CN" altLang="en-US"/>
              <a:t>		/*返回0值表示读入数据有误，不记录*/</a:t>
            </a:r>
            <a:endParaRPr lang="zh-CN" altLang="en-US"/>
          </a:p>
          <a:p>
            <a:r>
              <a:rPr lang="zh-CN" altLang="en-US"/>
              <a:t>		if(r==0)</a:t>
            </a:r>
            <a:endParaRPr lang="zh-CN" altLang="en-US"/>
          </a:p>
          <a:p>
            <a:r>
              <a:rPr lang="zh-CN" altLang="en-US"/>
              <a:t>			i--;</a:t>
            </a:r>
            <a:endParaRPr lang="zh-CN" altLang="en-US"/>
          </a:p>
          <a:p>
            <a:r>
              <a:rPr lang="zh-CN" altLang="en-US"/>
              <a:t>	}</a:t>
            </a:r>
            <a:endParaRPr lang="zh-CN" altLang="en-US"/>
          </a:p>
          <a:p>
            <a:r>
              <a:rPr lang="zh-CN" altLang="en-US"/>
              <a:t>	printf("**********************\n显示学生成绩信息:\n");</a:t>
            </a:r>
            <a:endParaRPr lang="zh-CN" altLang="en-US"/>
          </a:p>
          <a:p>
            <a:r>
              <a:rPr lang="zh-CN" altLang="en-US"/>
              <a:t>	for(i=0;i&lt;n;i++)</a:t>
            </a:r>
            <a:endParaRPr lang="zh-CN" altLang="en-US"/>
          </a:p>
          <a:p>
            <a:r>
              <a:rPr lang="zh-CN" altLang="en-US"/>
              <a:t>		DisplayStuScore(ss[i]);</a:t>
            </a:r>
            <a:endParaRPr lang="zh-CN" altLang="en-US"/>
          </a:p>
          <a:p>
            <a:r>
              <a:rPr lang="zh-CN" altLang="en-US"/>
              <a:t>	return 0;</a:t>
            </a:r>
            <a:endParaRPr lang="zh-CN" altLang="en-US"/>
          </a:p>
          <a:p>
            <a:r>
              <a:rPr lang="zh-CN" altLang="en-US"/>
              <a:t>}</a:t>
            </a:r>
            <a:endParaRPr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4294967295"/>
          </p:nvPr>
        </p:nvSpPr>
        <p:spPr>
          <a:xfrm>
            <a:off x="0" y="991235"/>
            <a:ext cx="8229600" cy="5231130"/>
          </a:xfrm>
        </p:spPr>
        <p:txBody>
          <a:bodyPr/>
          <a:p>
            <a:pPr marL="0" indent="0">
              <a:buNone/>
            </a:pPr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100" name="文本框 99"/>
          <p:cNvSpPr txBox="1"/>
          <p:nvPr/>
        </p:nvSpPr>
        <p:spPr>
          <a:xfrm>
            <a:off x="899795" y="428942"/>
            <a:ext cx="5080000" cy="624713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p>
            <a:pPr marL="0" indent="0" latinLnBrk="0"/>
            <a:r>
              <a:rPr lang="zh-CN" sz="1600" b="1">
                <a:solidFill>
                  <a:srgbClr val="FF0000"/>
                </a:solidFill>
                <a:ea typeface="宋体" panose="02010600030101010101" pitchFamily="2" charset="-122"/>
              </a:rPr>
              <a:t>运行结果示例：</a:t>
            </a:r>
            <a:endParaRPr lang="zh-CN" sz="1600" b="1">
              <a:solidFill>
                <a:srgbClr val="FF0000"/>
              </a:solidFill>
              <a:ea typeface="宋体" panose="02010600030101010101" pitchFamily="2" charset="-122"/>
            </a:endParaRPr>
          </a:p>
          <a:p>
            <a:pPr marL="0" indent="0" latinLnBrk="0"/>
            <a:r>
              <a:rPr lang="zh-CN" sz="1600" b="0">
                <a:ea typeface="宋体" panose="02010600030101010101" pitchFamily="2" charset="-122"/>
              </a:rPr>
              <a:t>请输入学生人数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:3</a:t>
            </a:r>
            <a:r>
              <a:rPr lang="zh-CN" sz="1600" b="0">
                <a:ea typeface="宋体" panose="02010600030101010101" pitchFamily="2" charset="-122"/>
              </a:rPr>
              <a:t>请输入学生姓名、学号、成绩类别（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m</a:t>
            </a:r>
            <a:r>
              <a:rPr lang="zh-CN" sz="1600" b="0">
                <a:ea typeface="宋体" panose="02010600030101010101" pitchFamily="2" charset="-122"/>
              </a:rPr>
              <a:t>百分制，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g</a:t>
            </a:r>
            <a:r>
              <a:rPr lang="zh-CN" sz="1600" b="0">
                <a:ea typeface="宋体" panose="02010600030101010101" pitchFamily="2" charset="-122"/>
              </a:rPr>
              <a:t>五级制）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  <a:r>
              <a:rPr lang="zh-CN" sz="1600" b="0">
                <a:ea typeface="宋体" panose="02010600030101010101" pitchFamily="2" charset="-122"/>
              </a:rPr>
              <a:t>请输入第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sz="1600" b="0">
                <a:ea typeface="宋体" panose="02010600030101010101" pitchFamily="2" charset="-122"/>
              </a:rPr>
              <a:t>条学生信息：李白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 101 m</a:t>
            </a:r>
            <a:r>
              <a:rPr lang="zh-CN" sz="1600" b="0">
                <a:ea typeface="宋体" panose="02010600030101010101" pitchFamily="2" charset="-122"/>
              </a:rPr>
              <a:t>请输入百分制成绩：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98</a:t>
            </a:r>
            <a:r>
              <a:rPr lang="zh-CN" sz="1600" b="0">
                <a:ea typeface="宋体" panose="02010600030101010101" pitchFamily="2" charset="-122"/>
              </a:rPr>
              <a:t>请输入第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sz="1600" b="0">
                <a:ea typeface="宋体" panose="02010600030101010101" pitchFamily="2" charset="-122"/>
              </a:rPr>
              <a:t>条学生信息：杜甫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 102 g</a:t>
            </a:r>
            <a:r>
              <a:rPr lang="zh-CN" sz="1600" b="0">
                <a:ea typeface="宋体" panose="02010600030101010101" pitchFamily="2" charset="-122"/>
              </a:rPr>
              <a:t>请选择五分制成绩：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A.</a:t>
            </a:r>
            <a:r>
              <a:rPr lang="zh-CN" sz="1600" b="0">
                <a:ea typeface="宋体" panose="02010600030101010101" pitchFamily="2" charset="-122"/>
              </a:rPr>
              <a:t>优秀；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B.</a:t>
            </a:r>
            <a:r>
              <a:rPr lang="zh-CN" sz="1600" b="0">
                <a:ea typeface="宋体" panose="02010600030101010101" pitchFamily="2" charset="-122"/>
              </a:rPr>
              <a:t>良好；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C.</a:t>
            </a:r>
            <a:r>
              <a:rPr lang="zh-CN" sz="1600" b="0">
                <a:ea typeface="宋体" panose="02010600030101010101" pitchFamily="2" charset="-122"/>
              </a:rPr>
              <a:t>中等；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D.</a:t>
            </a:r>
            <a:r>
              <a:rPr lang="zh-CN" sz="1600" b="0">
                <a:ea typeface="宋体" panose="02010600030101010101" pitchFamily="2" charset="-122"/>
              </a:rPr>
              <a:t>及格；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E.</a:t>
            </a:r>
            <a:r>
              <a:rPr lang="zh-CN" sz="1600" b="0">
                <a:ea typeface="宋体" panose="02010600030101010101" pitchFamily="2" charset="-122"/>
              </a:rPr>
              <a:t>不及格：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F</a:t>
            </a:r>
            <a:r>
              <a:rPr lang="zh-CN" sz="1600" b="0">
                <a:ea typeface="宋体" panose="02010600030101010101" pitchFamily="2" charset="-122"/>
              </a:rPr>
              <a:t>输入成绩有误，请重新输入这条数据！请输入第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sz="1600" b="0">
                <a:ea typeface="宋体" panose="02010600030101010101" pitchFamily="2" charset="-122"/>
              </a:rPr>
              <a:t>条学生信息：杜甫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 102 g</a:t>
            </a:r>
            <a:r>
              <a:rPr lang="zh-CN" sz="1600" b="0">
                <a:ea typeface="宋体" panose="02010600030101010101" pitchFamily="2" charset="-122"/>
              </a:rPr>
              <a:t>请选择五分制成绩：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A.</a:t>
            </a:r>
            <a:r>
              <a:rPr lang="zh-CN" sz="1600" b="0">
                <a:ea typeface="宋体" panose="02010600030101010101" pitchFamily="2" charset="-122"/>
              </a:rPr>
              <a:t>优秀；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B.</a:t>
            </a:r>
            <a:r>
              <a:rPr lang="zh-CN" sz="1600" b="0">
                <a:ea typeface="宋体" panose="02010600030101010101" pitchFamily="2" charset="-122"/>
              </a:rPr>
              <a:t>良好；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C.</a:t>
            </a:r>
            <a:r>
              <a:rPr lang="zh-CN" sz="1600" b="0">
                <a:ea typeface="宋体" panose="02010600030101010101" pitchFamily="2" charset="-122"/>
              </a:rPr>
              <a:t>中等；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D.</a:t>
            </a:r>
            <a:r>
              <a:rPr lang="zh-CN" sz="1600" b="0">
                <a:ea typeface="宋体" panose="02010600030101010101" pitchFamily="2" charset="-122"/>
              </a:rPr>
              <a:t>及格；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E.</a:t>
            </a:r>
            <a:r>
              <a:rPr lang="zh-CN" sz="1600" b="0">
                <a:ea typeface="宋体" panose="02010600030101010101" pitchFamily="2" charset="-122"/>
              </a:rPr>
              <a:t>不及格：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A</a:t>
            </a:r>
            <a:r>
              <a:rPr lang="zh-CN" sz="1600" b="0">
                <a:ea typeface="宋体" panose="02010600030101010101" pitchFamily="2" charset="-122"/>
              </a:rPr>
              <a:t>请输入第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3</a:t>
            </a:r>
            <a:r>
              <a:rPr lang="zh-CN" sz="1600" b="0">
                <a:ea typeface="宋体" panose="02010600030101010101" pitchFamily="2" charset="-122"/>
              </a:rPr>
              <a:t>条学生信息：白居易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 103 g</a:t>
            </a:r>
            <a:r>
              <a:rPr lang="zh-CN" sz="1600" b="0">
                <a:ea typeface="宋体" panose="02010600030101010101" pitchFamily="2" charset="-122"/>
              </a:rPr>
              <a:t>请选择五分制成绩：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A.</a:t>
            </a:r>
            <a:r>
              <a:rPr lang="zh-CN" sz="1600" b="0">
                <a:ea typeface="宋体" panose="02010600030101010101" pitchFamily="2" charset="-122"/>
              </a:rPr>
              <a:t>优秀；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B.</a:t>
            </a:r>
            <a:r>
              <a:rPr lang="zh-CN" sz="1600" b="0">
                <a:ea typeface="宋体" panose="02010600030101010101" pitchFamily="2" charset="-122"/>
              </a:rPr>
              <a:t>良好；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C.</a:t>
            </a:r>
            <a:r>
              <a:rPr lang="zh-CN" sz="1600" b="0">
                <a:ea typeface="宋体" panose="02010600030101010101" pitchFamily="2" charset="-122"/>
              </a:rPr>
              <a:t>中等；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D.</a:t>
            </a:r>
            <a:r>
              <a:rPr lang="zh-CN" sz="1600" b="0">
                <a:ea typeface="宋体" panose="02010600030101010101" pitchFamily="2" charset="-122"/>
              </a:rPr>
              <a:t>及格；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E.</a:t>
            </a:r>
            <a:r>
              <a:rPr lang="zh-CN" sz="1600" b="0">
                <a:ea typeface="宋体" panose="02010600030101010101" pitchFamily="2" charset="-122"/>
              </a:rPr>
              <a:t>不及格：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B**********************</a:t>
            </a:r>
            <a:r>
              <a:rPr lang="zh-CN" sz="1600" b="0">
                <a:ea typeface="宋体" panose="02010600030101010101" pitchFamily="2" charset="-122"/>
              </a:rPr>
              <a:t>显示学生成绩信息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:</a:t>
            </a:r>
            <a:r>
              <a:rPr lang="zh-CN" sz="1600" b="0">
                <a:ea typeface="宋体" panose="02010600030101010101" pitchFamily="2" charset="-122"/>
              </a:rPr>
              <a:t>李白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    101     98</a:t>
            </a:r>
            <a:r>
              <a:rPr lang="zh-CN" sz="1600" b="0">
                <a:ea typeface="宋体" panose="02010600030101010101" pitchFamily="2" charset="-122"/>
              </a:rPr>
              <a:t>杜甫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    102     Distinction</a:t>
            </a:r>
            <a:r>
              <a:rPr lang="zh-CN" sz="1600" b="0">
                <a:ea typeface="宋体" panose="02010600030101010101" pitchFamily="2" charset="-122"/>
              </a:rPr>
              <a:t>白居易</a:t>
            </a:r>
            <a:r>
              <a:rPr lang="en-US" sz="1600" b="0">
                <a:latin typeface="Times New Roman" panose="02020603050405020304" pitchFamily="18" charset="0"/>
                <a:ea typeface="宋体" panose="02010600030101010101" pitchFamily="2" charset="-122"/>
              </a:rPr>
              <a:t>  103     Merit</a:t>
            </a:r>
            <a:endParaRPr lang="en-US" altLang="en-US" sz="1600" b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内容占位符 1"/>
          <p:cNvSpPr>
            <a:spLocks noGrp="1"/>
          </p:cNvSpPr>
          <p:nvPr>
            <p:ph idx="1"/>
          </p:nvPr>
        </p:nvSpPr>
        <p:spPr/>
        <p:txBody>
          <a:bodyPr/>
          <a:p>
            <a:pPr marL="0" indent="0">
              <a:buNone/>
            </a:pPr>
            <a:r>
              <a:rPr lang="en-US" altLang="zh-CN"/>
              <a:t> </a:t>
            </a:r>
            <a:endParaRPr lang="en-US" alt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共用体空间占用分析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79070" y="1222375"/>
            <a:ext cx="9822815" cy="47694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1600"/>
              <a:t>#include &lt;stdio.h&gt; </a:t>
            </a:r>
            <a:endParaRPr lang="zh-CN" altLang="en-US" sz="1600"/>
          </a:p>
          <a:p>
            <a:r>
              <a:rPr lang="zh-CN" altLang="en-US" sz="1600"/>
              <a:t>int main(int argc, char *argv[]) {</a:t>
            </a:r>
            <a:endParaRPr lang="zh-CN" altLang="en-US" sz="1600"/>
          </a:p>
          <a:p>
            <a:r>
              <a:rPr lang="zh-CN" altLang="en-US" sz="1600"/>
              <a:t>	union{</a:t>
            </a:r>
            <a:endParaRPr lang="zh-CN" altLang="en-US" sz="1600"/>
          </a:p>
          <a:p>
            <a:r>
              <a:rPr lang="zh-CN" altLang="en-US" sz="1600"/>
              <a:t>		char ch;</a:t>
            </a:r>
            <a:endParaRPr lang="zh-CN" altLang="en-US" sz="1600"/>
          </a:p>
          <a:p>
            <a:r>
              <a:rPr lang="zh-CN" altLang="en-US" sz="1600"/>
              <a:t>		short shint;</a:t>
            </a:r>
            <a:endParaRPr lang="zh-CN" altLang="en-US" sz="1600"/>
          </a:p>
          <a:p>
            <a:r>
              <a:rPr lang="zh-CN" altLang="en-US" sz="1600"/>
              <a:t>		int loint;</a:t>
            </a:r>
            <a:endParaRPr lang="zh-CN" altLang="en-US" sz="1600"/>
          </a:p>
          <a:p>
            <a:r>
              <a:rPr lang="zh-CN" altLang="en-US" sz="1600"/>
              <a:t>	}number;</a:t>
            </a:r>
            <a:endParaRPr lang="zh-CN" altLang="en-US" sz="1600"/>
          </a:p>
          <a:p>
            <a:r>
              <a:rPr lang="zh-CN" altLang="en-US" sz="1600"/>
              <a:t>	printf("number占用空间%d字节\n",sizeof(number));</a:t>
            </a:r>
            <a:endParaRPr lang="zh-CN" altLang="en-US" sz="1600"/>
          </a:p>
          <a:p>
            <a:r>
              <a:rPr lang="zh-CN" altLang="en-US" sz="1600"/>
              <a:t>	printf("number.ch占用空间%d字节\n",sizeof(number));</a:t>
            </a:r>
            <a:endParaRPr lang="zh-CN" altLang="en-US" sz="1600"/>
          </a:p>
          <a:p>
            <a:r>
              <a:rPr lang="zh-CN" altLang="en-US" sz="1600"/>
              <a:t>	printf("number.shint占用空间%d字节\n",sizeof(number.shint));</a:t>
            </a:r>
            <a:endParaRPr lang="zh-CN" altLang="en-US" sz="1600"/>
          </a:p>
          <a:p>
            <a:r>
              <a:rPr lang="zh-CN" altLang="en-US" sz="1600"/>
              <a:t>	printf("number.loint占用空间%d字节\n",sizeof(number.loint));</a:t>
            </a:r>
            <a:endParaRPr lang="zh-CN" altLang="en-US" sz="1600"/>
          </a:p>
          <a:p>
            <a:r>
              <a:rPr lang="zh-CN" altLang="en-US" sz="1600"/>
              <a:t>	number.loint=0x12345678;</a:t>
            </a:r>
            <a:endParaRPr lang="zh-CN" altLang="en-US" sz="1600"/>
          </a:p>
          <a:p>
            <a:r>
              <a:rPr lang="zh-CN" altLang="en-US" sz="1600"/>
              <a:t>	printf("%x %x %x\n",number.ch,number.shint,number.loint);</a:t>
            </a:r>
            <a:endParaRPr lang="zh-CN" altLang="en-US" sz="1600"/>
          </a:p>
          <a:p>
            <a:r>
              <a:rPr lang="zh-CN" altLang="en-US" sz="1600"/>
              <a:t>	number.shint=0x5566;</a:t>
            </a:r>
            <a:endParaRPr lang="zh-CN" altLang="en-US" sz="1600"/>
          </a:p>
          <a:p>
            <a:r>
              <a:rPr lang="zh-CN" altLang="en-US" sz="1600"/>
              <a:t>	printf("%x %x %x\n",number.ch,number.shint,number.loint);</a:t>
            </a:r>
            <a:endParaRPr lang="zh-CN" altLang="en-US" sz="1600"/>
          </a:p>
          <a:p>
            <a:r>
              <a:rPr lang="zh-CN" altLang="en-US" sz="1600"/>
              <a:t>	number.ch=0x41;</a:t>
            </a:r>
            <a:endParaRPr lang="zh-CN" altLang="en-US" sz="1600"/>
          </a:p>
          <a:p>
            <a:r>
              <a:rPr lang="zh-CN" altLang="en-US" sz="1600"/>
              <a:t>	printf("%x %x %x\n",number.ch,number.shint,number.loint);</a:t>
            </a:r>
            <a:endParaRPr lang="zh-CN" altLang="en-US" sz="1600"/>
          </a:p>
          <a:p>
            <a:r>
              <a:rPr lang="zh-CN" altLang="en-US" sz="1600"/>
              <a:t>	return 0;</a:t>
            </a:r>
            <a:endParaRPr lang="zh-CN" altLang="en-US" sz="1600"/>
          </a:p>
          <a:p>
            <a:r>
              <a:rPr lang="zh-CN" altLang="en-US" sz="1600"/>
              <a:t>}</a:t>
            </a:r>
            <a:endParaRPr lang="zh-CN" altLang="en-US" sz="1600"/>
          </a:p>
        </p:txBody>
      </p:sp>
      <p:sp>
        <p:nvSpPr>
          <p:cNvPr id="100" name="文本框 99"/>
          <p:cNvSpPr txBox="1"/>
          <p:nvPr/>
        </p:nvSpPr>
        <p:spPr>
          <a:xfrm>
            <a:off x="6193790" y="981075"/>
            <a:ext cx="2956560" cy="230695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9525">
            <a:noFill/>
          </a:ln>
        </p:spPr>
        <p:txBody>
          <a:bodyPr wrap="square">
            <a:spAutoFit/>
          </a:bodyPr>
          <a:p>
            <a:pPr marL="0" indent="0" latinLnBrk="0"/>
            <a:r>
              <a:rPr lang="zh-CN" altLang="en-US" sz="1800" b="1">
                <a:solidFill>
                  <a:schemeClr val="tx2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输出结果：</a:t>
            </a:r>
            <a:endParaRPr lang="en-US" sz="1800" b="1">
              <a:solidFill>
                <a:schemeClr val="tx2"/>
              </a:solidFill>
              <a:latin typeface="Times New Roman" panose="02020603050405020304" pitchFamily="18" charset="0"/>
              <a:ea typeface="宋体" panose="02010600030101010101" pitchFamily="2" charset="-122"/>
            </a:endParaRPr>
          </a:p>
          <a:p>
            <a:pPr marL="0" indent="0" latinLnBrk="0"/>
            <a:r>
              <a:rPr lang="en-US" sz="1800" b="0">
                <a:latin typeface="Times New Roman" panose="02020603050405020304" pitchFamily="18" charset="0"/>
                <a:ea typeface="宋体" panose="02010600030101010101" pitchFamily="2" charset="-122"/>
              </a:rPr>
              <a:t>number</a:t>
            </a:r>
            <a:r>
              <a:rPr lang="zh-CN" sz="1800" b="0">
                <a:ea typeface="宋体" panose="02010600030101010101" pitchFamily="2" charset="-122"/>
              </a:rPr>
              <a:t>占用空间</a:t>
            </a:r>
            <a:r>
              <a:rPr lang="en-US" sz="1800" b="0">
                <a:latin typeface="Times New Roman" panose="02020603050405020304" pitchFamily="18" charset="0"/>
                <a:ea typeface="宋体" panose="02010600030101010101" pitchFamily="2" charset="-122"/>
              </a:rPr>
              <a:t>4</a:t>
            </a:r>
            <a:r>
              <a:rPr lang="zh-CN" sz="1800" b="0">
                <a:ea typeface="宋体" panose="02010600030101010101" pitchFamily="2" charset="-122"/>
              </a:rPr>
              <a:t>字节</a:t>
            </a:r>
            <a:r>
              <a:rPr lang="en-US" sz="1800" b="0">
                <a:latin typeface="Times New Roman" panose="02020603050405020304" pitchFamily="18" charset="0"/>
                <a:ea typeface="宋体" panose="02010600030101010101" pitchFamily="2" charset="-122"/>
              </a:rPr>
              <a:t>number.ch</a:t>
            </a:r>
            <a:r>
              <a:rPr lang="zh-CN" sz="1800" b="0">
                <a:ea typeface="宋体" panose="02010600030101010101" pitchFamily="2" charset="-122"/>
              </a:rPr>
              <a:t>占用空间</a:t>
            </a:r>
            <a:r>
              <a:rPr lang="en-US" sz="1800" b="0">
                <a:latin typeface="Times New Roman" panose="02020603050405020304" pitchFamily="18" charset="0"/>
                <a:ea typeface="宋体" panose="02010600030101010101" pitchFamily="2" charset="-122"/>
              </a:rPr>
              <a:t>4</a:t>
            </a:r>
            <a:r>
              <a:rPr lang="zh-CN" sz="1800" b="0">
                <a:ea typeface="宋体" panose="02010600030101010101" pitchFamily="2" charset="-122"/>
              </a:rPr>
              <a:t>字节</a:t>
            </a:r>
            <a:r>
              <a:rPr lang="en-US" sz="1800" b="0">
                <a:latin typeface="Times New Roman" panose="02020603050405020304" pitchFamily="18" charset="0"/>
                <a:ea typeface="宋体" panose="02010600030101010101" pitchFamily="2" charset="-122"/>
              </a:rPr>
              <a:t>number.shint</a:t>
            </a:r>
            <a:r>
              <a:rPr lang="zh-CN" sz="1800" b="0">
                <a:ea typeface="宋体" panose="02010600030101010101" pitchFamily="2" charset="-122"/>
              </a:rPr>
              <a:t>占用空间</a:t>
            </a:r>
            <a:r>
              <a:rPr lang="en-US" sz="1800" b="0"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sz="1800" b="0">
                <a:ea typeface="宋体" panose="02010600030101010101" pitchFamily="2" charset="-122"/>
              </a:rPr>
              <a:t>字节</a:t>
            </a:r>
            <a:r>
              <a:rPr lang="en-US" sz="1800" b="0">
                <a:latin typeface="Times New Roman" panose="02020603050405020304" pitchFamily="18" charset="0"/>
                <a:ea typeface="宋体" panose="02010600030101010101" pitchFamily="2" charset="-122"/>
              </a:rPr>
              <a:t>number.loint</a:t>
            </a:r>
            <a:r>
              <a:rPr lang="zh-CN" sz="1800" b="0">
                <a:ea typeface="宋体" panose="02010600030101010101" pitchFamily="2" charset="-122"/>
              </a:rPr>
              <a:t>占用空间</a:t>
            </a:r>
            <a:r>
              <a:rPr lang="en-US" sz="1800" b="0">
                <a:latin typeface="Times New Roman" panose="02020603050405020304" pitchFamily="18" charset="0"/>
                <a:ea typeface="宋体" panose="02010600030101010101" pitchFamily="2" charset="-122"/>
              </a:rPr>
              <a:t>4</a:t>
            </a:r>
            <a:r>
              <a:rPr lang="zh-CN" sz="1800" b="0">
                <a:ea typeface="宋体" panose="02010600030101010101" pitchFamily="2" charset="-122"/>
              </a:rPr>
              <a:t>字节</a:t>
            </a:r>
            <a:r>
              <a:rPr lang="en-US" sz="1800" b="0">
                <a:latin typeface="Times New Roman" panose="02020603050405020304" pitchFamily="18" charset="0"/>
                <a:ea typeface="宋体" panose="02010600030101010101" pitchFamily="2" charset="-122"/>
              </a:rPr>
              <a:t>78 5678 1234567866 5566 1234556641 5541 12345541</a:t>
            </a:r>
            <a:endParaRPr lang="en-US" altLang="en-US" sz="1800" b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464*168"/>
  <p:tag name="TABLE_ENDDRAG_RECT" val="110*173*464*168"/>
</p:tagLst>
</file>

<file path=ppt/tags/tag2.xml><?xml version="1.0" encoding="utf-8"?>
<p:tagLst xmlns:p="http://schemas.openxmlformats.org/presentationml/2006/main">
  <p:tag name="TABLE_ENDDRAG_ORIGIN_RECT" val="257*74"/>
  <p:tag name="TABLE_ENDDRAG_RECT" val="154*78*257*74"/>
</p:tagLst>
</file>

<file path=ppt/tags/tag3.xml><?xml version="1.0" encoding="utf-8"?>
<p:tagLst xmlns:p="http://schemas.openxmlformats.org/presentationml/2006/main">
  <p:tag name="TABLE_ENDDRAG_ORIGIN_RECT" val="474*165"/>
  <p:tag name="TABLE_ENDDRAG_RECT" val="121*167*474*165"/>
</p:tagLst>
</file>

<file path=ppt/theme/theme1.xml><?xml version="1.0" encoding="utf-8"?>
<a:theme xmlns:a="http://schemas.openxmlformats.org/drawingml/2006/main" name="C教材模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>
                <a:lumMod val="75000"/>
                <a:shade val="30000"/>
                <a:satMod val="115000"/>
              </a:schemeClr>
            </a:gs>
            <a:gs pos="50000">
              <a:schemeClr val="accent1">
                <a:lumMod val="75000"/>
                <a:shade val="67500"/>
                <a:satMod val="115000"/>
              </a:schemeClr>
            </a:gs>
            <a:gs pos="100000">
              <a:schemeClr val="accent1">
                <a:lumMod val="75000"/>
                <a:shade val="100000"/>
                <a:satMod val="115000"/>
              </a:schemeClr>
            </a:gs>
          </a:gsLst>
          <a:lin ang="2700000" scaled="1"/>
          <a:tileRect/>
        </a:gradFill>
        <a:ln>
          <a:solidFill>
            <a:schemeClr val="accent1">
              <a:lumMod val="75000"/>
            </a:schemeClr>
          </a:solidFill>
        </a:ln>
      </a:spPr>
      <a:bodyPr anchor="ctr"/>
      <a:lstStyle>
        <a:defPPr algn="ctr" eaLnBrk="1" fontAlgn="auto" hangingPunct="1">
          <a:spcBef>
            <a:spcPts val="0"/>
          </a:spcBef>
          <a:spcAft>
            <a:spcPts val="0"/>
          </a:spcAft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20772</Words>
  <Application>WPS 演示</Application>
  <PresentationFormat>全屏显示(4:3)</PresentationFormat>
  <Paragraphs>1101</Paragraphs>
  <Slides>60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60</vt:i4>
      </vt:variant>
    </vt:vector>
  </HeadingPairs>
  <TitlesOfParts>
    <vt:vector size="71" baseType="lpstr">
      <vt:lpstr>Arial</vt:lpstr>
      <vt:lpstr>宋体</vt:lpstr>
      <vt:lpstr>Wingdings</vt:lpstr>
      <vt:lpstr>Calibri</vt:lpstr>
      <vt:lpstr>微软雅黑</vt:lpstr>
      <vt:lpstr>Times New Roman</vt:lpstr>
      <vt:lpstr>Arial Unicode MS</vt:lpstr>
      <vt:lpstr>C教材模版</vt:lpstr>
      <vt:lpstr>Visio.Drawing.15</vt:lpstr>
      <vt:lpstr>Visio.Drawing.15</vt:lpstr>
      <vt:lpstr>Visio.Drawing.15</vt:lpstr>
      <vt:lpstr>第9章 进阶内容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远山 林</dc:creator>
  <cp:lastModifiedBy>WangCuiqing</cp:lastModifiedBy>
  <cp:revision>16</cp:revision>
  <dcterms:created xsi:type="dcterms:W3CDTF">2024-07-31T14:49:00Z</dcterms:created>
  <dcterms:modified xsi:type="dcterms:W3CDTF">2024-08-04T10:31:02Z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3D1EB118A61F4A9CB2C029945B857CBA_13</vt:lpwstr>
  </property>
  <property fmtid="{D5CDD505-2E9C-101B-9397-08002B2CF9AE}" pid="3" name="KSOProductBuildVer">
    <vt:lpwstr>2052-11.8.6.8810</vt:lpwstr>
  </property>
</Properties>
</file>

<file path=docProps/thumbnail.jpeg>
</file>